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10287000" cx="18288000"/>
  <p:notesSz cx="6858000" cy="9144000"/>
  <p:embeddedFontLst>
    <p:embeddedFont>
      <p:font typeface="Montserrat SemiBold"/>
      <p:regular r:id="rId25"/>
      <p:bold r:id="rId26"/>
      <p:italic r:id="rId27"/>
      <p:boldItalic r:id="rId28"/>
    </p:embeddedFont>
    <p:embeddedFont>
      <p:font typeface="Heebo"/>
      <p:regular r:id="rId29"/>
      <p:bold r:id="rId30"/>
    </p:embeddedFont>
    <p:embeddedFont>
      <p:font typeface="Fira Sans Medium"/>
      <p:regular r:id="rId31"/>
      <p:bold r:id="rId32"/>
      <p:italic r:id="rId33"/>
      <p:boldItalic r:id="rId34"/>
    </p:embeddedFont>
    <p:embeddedFont>
      <p:font typeface="Fira Sans"/>
      <p:bold r:id="rId35"/>
      <p:boldItalic r:id="rId36"/>
    </p:embeddedFont>
    <p:embeddedFont>
      <p:font typeface="Fira Sans Light"/>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41" roundtripDataSignature="AMtx7mhmjsJ1CTYfpKHNIpqPYehjntRp8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Light-boldItalic.fntdata"/><Relationship Id="rId20" Type="http://schemas.openxmlformats.org/officeDocument/2006/relationships/slide" Target="slides/slide14.xml"/><Relationship Id="rId41"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SemiBold-bold.fntdata"/><Relationship Id="rId25" Type="http://schemas.openxmlformats.org/officeDocument/2006/relationships/font" Target="fonts/MontserratSemiBold-regular.fntdata"/><Relationship Id="rId28" Type="http://schemas.openxmlformats.org/officeDocument/2006/relationships/font" Target="fonts/MontserratSemiBold-boldItalic.fntdata"/><Relationship Id="rId27" Type="http://schemas.openxmlformats.org/officeDocument/2006/relationships/font" Target="fonts/MontserratSemi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Heeb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Medium-regular.fntdata"/><Relationship Id="rId30" Type="http://schemas.openxmlformats.org/officeDocument/2006/relationships/font" Target="fonts/Heebo-bold.fntdata"/><Relationship Id="rId11" Type="http://schemas.openxmlformats.org/officeDocument/2006/relationships/slide" Target="slides/slide5.xml"/><Relationship Id="rId33" Type="http://schemas.openxmlformats.org/officeDocument/2006/relationships/font" Target="fonts/FiraSansMedium-italic.fntdata"/><Relationship Id="rId10" Type="http://schemas.openxmlformats.org/officeDocument/2006/relationships/slide" Target="slides/slide4.xml"/><Relationship Id="rId32" Type="http://schemas.openxmlformats.org/officeDocument/2006/relationships/font" Target="fonts/FiraSansMedium-bold.fntdata"/><Relationship Id="rId13" Type="http://schemas.openxmlformats.org/officeDocument/2006/relationships/slide" Target="slides/slide7.xml"/><Relationship Id="rId35" Type="http://schemas.openxmlformats.org/officeDocument/2006/relationships/font" Target="fonts/FiraSans-bold.fntdata"/><Relationship Id="rId12" Type="http://schemas.openxmlformats.org/officeDocument/2006/relationships/slide" Target="slides/slide6.xml"/><Relationship Id="rId34" Type="http://schemas.openxmlformats.org/officeDocument/2006/relationships/font" Target="fonts/FiraSansMedium-boldItalic.fntdata"/><Relationship Id="rId15" Type="http://schemas.openxmlformats.org/officeDocument/2006/relationships/slide" Target="slides/slide9.xml"/><Relationship Id="rId37" Type="http://schemas.openxmlformats.org/officeDocument/2006/relationships/font" Target="fonts/FiraSansLight-regular.fntdata"/><Relationship Id="rId14" Type="http://schemas.openxmlformats.org/officeDocument/2006/relationships/slide" Target="slides/slide8.xml"/><Relationship Id="rId36" Type="http://schemas.openxmlformats.org/officeDocument/2006/relationships/font" Target="fonts/FiraSans-boldItalic.fntdata"/><Relationship Id="rId17" Type="http://schemas.openxmlformats.org/officeDocument/2006/relationships/slide" Target="slides/slide11.xml"/><Relationship Id="rId39" Type="http://schemas.openxmlformats.org/officeDocument/2006/relationships/font" Target="fonts/FiraSansLight-italic.fntdata"/><Relationship Id="rId16" Type="http://schemas.openxmlformats.org/officeDocument/2006/relationships/slide" Target="slides/slide10.xml"/><Relationship Id="rId38" Type="http://schemas.openxmlformats.org/officeDocument/2006/relationships/font" Target="fonts/FiraSansLight-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28c9f41ff5_1_132: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228c9f41ff5_1_132: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28c9f41ff5_1_13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03" name="Google Shape;303;g228c9f41ff5_1_13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04" name="Google Shape;304;g228c9f41ff5_1_138: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228c9f41ff5_1_138: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a table showing the top 5 Product categories in terms of sales. SO books and Electronics have sold the most.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--Sum--                   --Group By--</a:t>
            </a:r>
            <a:endParaRPr/>
          </a:p>
          <a:p>
            <a:pPr indent="0" lvl="0" marL="0" rtl="0" algn="l">
              <a:spcBef>
                <a:spcPts val="0"/>
              </a:spcBef>
              <a:spcAft>
                <a:spcPts val="0"/>
              </a:spcAft>
              <a:buNone/>
            </a:pPr>
            <a:r>
              <a:rPr lang="en-US"/>
              <a:t>--Having--</a:t>
            </a:r>
            <a:endParaRPr/>
          </a:p>
        </p:txBody>
      </p:sp>
      <p:sp>
        <p:nvSpPr>
          <p:cNvPr id="306" name="Google Shape;306;g228c9f41ff5_1_138: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07" name="Google Shape;307;g228c9f41ff5_1_138: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28c9f41ff5_1_14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13" name="Google Shape;313;g228c9f41ff5_1_14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14" name="Google Shape;314;g228c9f41ff5_1_147: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g228c9f41ff5_1_147: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Average</a:t>
            </a:r>
            <a:endParaRPr/>
          </a:p>
        </p:txBody>
      </p:sp>
      <p:sp>
        <p:nvSpPr>
          <p:cNvPr id="316" name="Google Shape;316;g228c9f41ff5_1_147: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17" name="Google Shape;317;g228c9f41ff5_1_147: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28c9f41ff5_1_15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22" name="Google Shape;322;g228c9f41ff5_1_15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23" name="Google Shape;323;g228c9f41ff5_1_155: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g228c9f41ff5_1_155: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 used Case When and the SUM function to group transactions into either sale which are =&gt; 0 or else it would be a refund, I then used count to retieve the number of refind the compnay have recieved and we can see it is aroud 10 times less that the number of sales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--Case When--</a:t>
            </a:r>
            <a:endParaRPr/>
          </a:p>
          <a:p>
            <a:pPr indent="0" lvl="0" marL="0" rtl="0" algn="l">
              <a:spcBef>
                <a:spcPts val="0"/>
              </a:spcBef>
              <a:spcAft>
                <a:spcPts val="0"/>
              </a:spcAft>
              <a:buNone/>
            </a:pPr>
            <a:r>
              <a:rPr lang="en-US"/>
              <a:t>--SUM--</a:t>
            </a:r>
            <a:endParaRPr/>
          </a:p>
        </p:txBody>
      </p:sp>
      <p:sp>
        <p:nvSpPr>
          <p:cNvPr id="325" name="Google Shape;325;g228c9f41ff5_1_155: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26" name="Google Shape;326;g228c9f41ff5_1_155: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28c9f41ff5_1_16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31" name="Google Shape;331;g228c9f41ff5_1_16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32" name="Google Shape;332;g228c9f41ff5_1_167: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g228c9f41ff5_1_167: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228c9f41ff5_1_167: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35" name="Google Shape;335;g228c9f41ff5_1_167: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28c9f41ff5_1_163: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The Top selling store s are the e-shop and flagship, however the e-shop is over twice as successful as the flagship. Recent trends show digitised experiences are favoured</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The average rate for items in this store $634. This suggest we sell higher end products and can inform marketing decisions.</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The total sale remain steady per quater, suggesting sales are even all year round. Suggesting we could improve holiday marketing and include insentives. To boost quater 2, summer sales would be appropriate.</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Refunds cost the store around 10% , the avaerge for stores in the USA is 20%. </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Total number of customer since 2011 stands at 5506</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The total sales stand at 48.6 M since 2011 , this fell drastically in 2014, this because we only have data for the first two months</a:t>
            </a:r>
            <a:endParaRPr/>
          </a:p>
          <a:p>
            <a:pPr indent="0" lvl="0" marL="0" rtl="0" algn="l">
              <a:spcBef>
                <a:spcPts val="0"/>
              </a:spcBef>
              <a:spcAft>
                <a:spcPts val="0"/>
              </a:spcAft>
              <a:buNone/>
            </a:pPr>
            <a:r>
              <a:t/>
            </a:r>
            <a:endParaRPr/>
          </a:p>
        </p:txBody>
      </p:sp>
      <p:sp>
        <p:nvSpPr>
          <p:cNvPr id="341" name="Google Shape;341;g228c9f41ff5_1_163: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28c9f41ff5_1_17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46" name="Google Shape;346;g228c9f41ff5_1_17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47" name="Google Shape;347;g228c9f41ff5_1_176: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g228c9f41ff5_1_176: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Top selling store s are the e-shop and flagship, however the e-shop is over twice as successful as the flagship. Recent trends show digitised experiences are favoured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average rate for items in this store $634. This suggest we sell higher end products and can inform marketing decisions.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total sale remain steady per quater, suggesting sales are even all year round. Suggesting we could improve holiday marketing and include insentives. To boost quater 2, summer sales would be appropriate.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Refunds cost the store around 10% , the avaerge for stores in the USA is 20%.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Total number of customer since 2011 stands at 5506</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total sales stand at 48.6 M since 2011 , this fell drastically in 2014, this because we only have data for the first two months</a:t>
            </a:r>
            <a:endParaRPr/>
          </a:p>
        </p:txBody>
      </p:sp>
      <p:sp>
        <p:nvSpPr>
          <p:cNvPr id="349" name="Google Shape;349;g228c9f41ff5_1_176: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50" name="Google Shape;350;g228c9f41ff5_1_176: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28dd2c836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I think these two solution would work really well together when paired with any digital workspace. </a:t>
            </a:r>
            <a:endParaRPr>
              <a:solidFill>
                <a:schemeClr val="dk1"/>
              </a:solidFill>
            </a:endParaRPr>
          </a:p>
          <a:p>
            <a:pPr indent="0" lvl="0" marL="0" rtl="0" algn="l">
              <a:spcBef>
                <a:spcPts val="0"/>
              </a:spcBef>
              <a:spcAft>
                <a:spcPts val="0"/>
              </a:spcAft>
              <a:buNone/>
            </a:pPr>
            <a:r>
              <a:t/>
            </a:r>
            <a:endParaRPr/>
          </a:p>
        </p:txBody>
      </p:sp>
      <p:sp>
        <p:nvSpPr>
          <p:cNvPr id="356" name="Google Shape;356;g228dd2c836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73" name="Google Shape;173;p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74" name="Google Shape;174;p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Born and raised in london, I graduated high school and became a maths tutor .I have instinctively gravitated to roles that required an organised and analytical nature. I was then trainee analyst This is where I was introduce to excel, which I still use daily and what started my passion for analytics. I'm currently an office admin in a school and have been working towards a career in data for the last year.</a:t>
            </a:r>
            <a:endParaRPr/>
          </a:p>
        </p:txBody>
      </p:sp>
      <p:sp>
        <p:nvSpPr>
          <p:cNvPr id="176" name="Google Shape;176;p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77" name="Google Shape;177;p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an overview of what we will be covering today, I will speak on my experience on this bootcamps, move on to explain the data set, and then the </a:t>
            </a:r>
            <a:r>
              <a:rPr lang="en-US"/>
              <a:t>analysis</a:t>
            </a:r>
            <a:r>
              <a:rPr lang="en-US"/>
              <a:t>  and finally some key insights I would like to share.</a:t>
            </a:r>
            <a:endParaRPr/>
          </a:p>
        </p:txBody>
      </p:sp>
      <p:sp>
        <p:nvSpPr>
          <p:cNvPr id="196" name="Google Shape;196;p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23" name="Google Shape;223;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24" name="Google Shape;224;p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These are the software that I feel I have progressed the most with. I have some experience and tableau and excel, but I have really been able to put them into practice using large data-sets. I was totally new python and SQL and have really enjoyed the process of learning this skill.</a:t>
            </a:r>
            <a:endParaRPr/>
          </a:p>
        </p:txBody>
      </p:sp>
      <p:sp>
        <p:nvSpPr>
          <p:cNvPr id="226" name="Google Shape;226;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27" name="Google Shape;227;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39" name="Google Shape;239;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40" name="Google Shape;240;p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was my favourite little code exercise in python, it's a rock paper scissors game. It uses lists, random selection, input and the if else 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Something that I enjoyed was making the code more streamline and finding ways to achieve the same result with less code </a:t>
            </a:r>
            <a:endParaRPr/>
          </a:p>
        </p:txBody>
      </p:sp>
      <p:sp>
        <p:nvSpPr>
          <p:cNvPr id="242" name="Google Shape;242;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43" name="Google Shape;243;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51" name="Google Shape;251;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52" name="Google Shape;252;p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was using tableau, I really enjoyed learning more about the best practises of visualisations, how to make it more readable and striking whilst clearly showing a trend, so in this its clear Quater 3 is the most successful quater</a:t>
            </a:r>
            <a:endParaRPr/>
          </a:p>
        </p:txBody>
      </p:sp>
      <p:sp>
        <p:nvSpPr>
          <p:cNvPr id="254" name="Google Shape;254;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55" name="Google Shape;255;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60" name="Google Shape;260;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61" name="Google Shape;261;p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 chose to use a data set on retail transactions, my previous expiereicne has been in education, I thought it would be interetsing to do something business related.</a:t>
            </a:r>
            <a:endParaRPr/>
          </a:p>
        </p:txBody>
      </p:sp>
      <p:sp>
        <p:nvSpPr>
          <p:cNvPr id="263" name="Google Shape;263;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64" name="Google Shape;264;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70" name="Google Shape;270;p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71" name="Google Shape;271;p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the first thing i did was use excel to clean and manipulate the data, so it was ready to work with, this included splitting the DOB so i could just use the year to compare ages, and formatting dates as well as numbers</a:t>
            </a:r>
            <a:endParaRPr/>
          </a:p>
        </p:txBody>
      </p:sp>
      <p:sp>
        <p:nvSpPr>
          <p:cNvPr id="273" name="Google Shape;273;p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74" name="Google Shape;274;p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80" name="Google Shape;280;p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81" name="Google Shape;281;p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 also used vlookup to join two data sets togethe using Customer_id which they have in common, to make it easier to use across the different software.</a:t>
            </a:r>
            <a:endParaRPr/>
          </a:p>
        </p:txBody>
      </p:sp>
      <p:sp>
        <p:nvSpPr>
          <p:cNvPr id="283" name="Google Shape;283;p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84" name="Google Shape;284;p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
        <p:nvSpPr>
          <p:cNvPr id="91" name="Google Shape;91;g228c9f41ff5_1_19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 name="Google Shape;92;g228c9f41ff5_1_19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g228c9f41ff5_1_19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4" name="Shape 94"/>
        <p:cNvGrpSpPr/>
        <p:nvPr/>
      </p:nvGrpSpPr>
      <p:grpSpPr>
        <a:xfrm>
          <a:off x="0" y="0"/>
          <a:ext cx="0" cy="0"/>
          <a:chOff x="0" y="0"/>
          <a:chExt cx="0" cy="0"/>
        </a:xfrm>
      </p:grpSpPr>
      <p:sp>
        <p:nvSpPr>
          <p:cNvPr id="95" name="Google Shape;95;g228c9f41ff5_1_199"/>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 name="Google Shape;96;g228c9f41ff5_1_19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97" name="Google Shape;97;g228c9f41ff5_1_19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g228c9f41ff5_1_19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g228c9f41ff5_1_19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0" name="Shape 100"/>
        <p:cNvGrpSpPr/>
        <p:nvPr/>
      </p:nvGrpSpPr>
      <p:grpSpPr>
        <a:xfrm>
          <a:off x="0" y="0"/>
          <a:ext cx="0" cy="0"/>
          <a:chOff x="0" y="0"/>
          <a:chExt cx="0" cy="0"/>
        </a:xfrm>
      </p:grpSpPr>
      <p:sp>
        <p:nvSpPr>
          <p:cNvPr id="101" name="Google Shape;101;g228c9f41ff5_1_2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 name="Google Shape;102;g228c9f41ff5_1_20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03" name="Google Shape;103;g228c9f41ff5_1_20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g228c9f41ff5_1_20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g228c9f41ff5_1_20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6" name="Shape 106"/>
        <p:cNvGrpSpPr/>
        <p:nvPr/>
      </p:nvGrpSpPr>
      <p:grpSpPr>
        <a:xfrm>
          <a:off x="0" y="0"/>
          <a:ext cx="0" cy="0"/>
          <a:chOff x="0" y="0"/>
          <a:chExt cx="0" cy="0"/>
        </a:xfrm>
      </p:grpSpPr>
      <p:sp>
        <p:nvSpPr>
          <p:cNvPr id="107" name="Google Shape;107;g228c9f41ff5_1_211"/>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dk1"/>
              </a:buClr>
              <a:buSzPts val="4000"/>
              <a:buFont typeface="Calibri"/>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g228c9f41ff5_1_211"/>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109" name="Google Shape;109;g228c9f41ff5_1_21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0" name="Google Shape;110;g228c9f41ff5_1_21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1" name="Google Shape;111;g228c9f41ff5_1_2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2" name="Shape 112"/>
        <p:cNvGrpSpPr/>
        <p:nvPr/>
      </p:nvGrpSpPr>
      <p:grpSpPr>
        <a:xfrm>
          <a:off x="0" y="0"/>
          <a:ext cx="0" cy="0"/>
          <a:chOff x="0" y="0"/>
          <a:chExt cx="0" cy="0"/>
        </a:xfrm>
      </p:grpSpPr>
      <p:sp>
        <p:nvSpPr>
          <p:cNvPr id="113" name="Google Shape;113;g228c9f41ff5_1_2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 name="Google Shape;114;g228c9f41ff5_1_217"/>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5" name="Google Shape;115;g228c9f41ff5_1_217"/>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6" name="Google Shape;116;g228c9f41ff5_1_21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g228c9f41ff5_1_21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g228c9f41ff5_1_21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9" name="Shape 119"/>
        <p:cNvGrpSpPr/>
        <p:nvPr/>
      </p:nvGrpSpPr>
      <p:grpSpPr>
        <a:xfrm>
          <a:off x="0" y="0"/>
          <a:ext cx="0" cy="0"/>
          <a:chOff x="0" y="0"/>
          <a:chExt cx="0" cy="0"/>
        </a:xfrm>
      </p:grpSpPr>
      <p:sp>
        <p:nvSpPr>
          <p:cNvPr id="120" name="Google Shape;120;g228c9f41ff5_1_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g228c9f41ff5_1_224"/>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22" name="Google Shape;122;g228c9f41ff5_1_224"/>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23" name="Google Shape;123;g228c9f41ff5_1_224"/>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24" name="Google Shape;124;g228c9f41ff5_1_224"/>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25" name="Google Shape;125;g228c9f41ff5_1_22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6" name="Google Shape;126;g228c9f41ff5_1_22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g228c9f41ff5_1_22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8" name="Shape 128"/>
        <p:cNvGrpSpPr/>
        <p:nvPr/>
      </p:nvGrpSpPr>
      <p:grpSpPr>
        <a:xfrm>
          <a:off x="0" y="0"/>
          <a:ext cx="0" cy="0"/>
          <a:chOff x="0" y="0"/>
          <a:chExt cx="0" cy="0"/>
        </a:xfrm>
      </p:grpSpPr>
      <p:sp>
        <p:nvSpPr>
          <p:cNvPr id="129" name="Google Shape;129;g228c9f41ff5_1_2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 name="Google Shape;130;g228c9f41ff5_1_23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1" name="Google Shape;131;g228c9f41ff5_1_23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2" name="Google Shape;132;g228c9f41ff5_1_23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g228c9f41ff5_1_238"/>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5" name="Google Shape;135;g228c9f41ff5_1_238"/>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36" name="Google Shape;136;g228c9f41ff5_1_238"/>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37" name="Google Shape;137;g228c9f41ff5_1_23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8" name="Google Shape;138;g228c9f41ff5_1_23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9" name="Google Shape;139;g228c9f41ff5_1_23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g228c9f41ff5_1_245"/>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2" name="Google Shape;142;g228c9f41ff5_1_245"/>
          <p:cNvSpPr/>
          <p:nvPr>
            <p:ph idx="2" type="pic"/>
          </p:nvPr>
        </p:nvSpPr>
        <p:spPr>
          <a:xfrm>
            <a:off x="1792288" y="612775"/>
            <a:ext cx="5486400" cy="4114800"/>
          </a:xfrm>
          <a:prstGeom prst="rect">
            <a:avLst/>
          </a:prstGeom>
          <a:noFill/>
          <a:ln>
            <a:noFill/>
          </a:ln>
        </p:spPr>
      </p:sp>
      <p:sp>
        <p:nvSpPr>
          <p:cNvPr id="143" name="Google Shape;143;g228c9f41ff5_1_245"/>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44" name="Google Shape;144;g228c9f41ff5_1_24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5" name="Google Shape;145;g228c9f41ff5_1_24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6" name="Google Shape;146;g228c9f41ff5_1_24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g228c9f41ff5_1_2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9" name="Google Shape;149;g228c9f41ff5_1_252"/>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50" name="Google Shape;150;g228c9f41ff5_1_25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1" name="Google Shape;151;g228c9f41ff5_1_25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2" name="Google Shape;152;g228c9f41ff5_1_25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g228c9f41ff5_1_258"/>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5" name="Google Shape;155;g228c9f41ff5_1_258"/>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56" name="Google Shape;156;g228c9f41ff5_1_25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7" name="Google Shape;157;g228c9f41ff5_1_25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8" name="Google Shape;158;g228c9f41ff5_1_25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0"/>
          <p:cNvSpPr/>
          <p:nvPr>
            <p:ph idx="2" type="pic"/>
          </p:nvPr>
        </p:nvSpPr>
        <p:spPr>
          <a:xfrm>
            <a:off x="1792288" y="612775"/>
            <a:ext cx="5486400" cy="4114800"/>
          </a:xfrm>
          <a:prstGeom prst="rect">
            <a:avLst/>
          </a:prstGeom>
          <a:noFill/>
          <a:ln>
            <a:noFill/>
          </a:ln>
        </p:spPr>
      </p:sp>
      <p:sp>
        <p:nvSpPr>
          <p:cNvPr id="68" name="Google Shape;68;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g228c9f41ff5_1_1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6" name="Google Shape;86;g228c9f41ff5_1_18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g228c9f41ff5_1_18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g228c9f41ff5_1_18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g228c9f41ff5_1_18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1"/>
          <p:cNvPicPr preferRelativeResize="0"/>
          <p:nvPr/>
        </p:nvPicPr>
        <p:blipFill rotWithShape="1">
          <a:blip r:embed="rId3">
            <a:alphaModFix/>
          </a:blip>
          <a:srcRect b="0" l="0" r="0" t="0"/>
          <a:stretch/>
        </p:blipFill>
        <p:spPr>
          <a:xfrm>
            <a:off x="15496818" y="217778"/>
            <a:ext cx="2237014" cy="2237014"/>
          </a:xfrm>
          <a:prstGeom prst="rect">
            <a:avLst/>
          </a:prstGeom>
          <a:noFill/>
          <a:ln>
            <a:noFill/>
          </a:ln>
        </p:spPr>
      </p:pic>
      <p:grpSp>
        <p:nvGrpSpPr>
          <p:cNvPr id="164" name="Google Shape;164;p1"/>
          <p:cNvGrpSpPr/>
          <p:nvPr/>
        </p:nvGrpSpPr>
        <p:grpSpPr>
          <a:xfrm>
            <a:off x="9741822" y="1997409"/>
            <a:ext cx="10202625" cy="6330290"/>
            <a:chOff x="0" y="0"/>
            <a:chExt cx="13603500" cy="8440386"/>
          </a:xfrm>
        </p:grpSpPr>
        <p:sp>
          <p:nvSpPr>
            <p:cNvPr id="165" name="Google Shape;165;p1"/>
            <p:cNvSpPr txBox="1"/>
            <p:nvPr/>
          </p:nvSpPr>
          <p:spPr>
            <a:xfrm>
              <a:off x="0" y="0"/>
              <a:ext cx="13603500" cy="738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1999" u="none" cap="none" strike="noStrike">
                  <a:solidFill>
                    <a:srgbClr val="000000"/>
                  </a:solidFill>
                  <a:latin typeface="Fira Sans"/>
                  <a:ea typeface="Fira Sans"/>
                  <a:cs typeface="Fira Sans"/>
                  <a:sym typeface="Fira Sans"/>
                </a:rPr>
                <a:t>Final</a:t>
              </a:r>
              <a:endParaRPr/>
            </a:p>
            <a:p>
              <a:pPr indent="0" lvl="0" marL="0" marR="0" rtl="0" algn="l">
                <a:lnSpc>
                  <a:spcPct val="100000"/>
                </a:lnSpc>
                <a:spcBef>
                  <a:spcPts val="0"/>
                </a:spcBef>
                <a:spcAft>
                  <a:spcPts val="0"/>
                </a:spcAft>
                <a:buNone/>
              </a:pPr>
              <a:r>
                <a:rPr b="1" i="0" lang="en-US" sz="11999" u="none" cap="none" strike="noStrike">
                  <a:solidFill>
                    <a:srgbClr val="000000"/>
                  </a:solidFill>
                  <a:latin typeface="Fira Sans"/>
                  <a:ea typeface="Fira Sans"/>
                  <a:cs typeface="Fira Sans"/>
                  <a:sym typeface="Fira Sans"/>
                </a:rPr>
                <a:t>Data </a:t>
              </a:r>
              <a:endParaRPr/>
            </a:p>
            <a:p>
              <a:pPr indent="0" lvl="0" marL="0" marR="0" rtl="0" algn="l">
                <a:lnSpc>
                  <a:spcPct val="100000"/>
                </a:lnSpc>
                <a:spcBef>
                  <a:spcPts val="0"/>
                </a:spcBef>
                <a:spcAft>
                  <a:spcPts val="0"/>
                </a:spcAft>
                <a:buNone/>
              </a:pPr>
              <a:r>
                <a:rPr b="1" i="0" lang="en-US" sz="11999" u="none" cap="none" strike="noStrike">
                  <a:solidFill>
                    <a:srgbClr val="000000"/>
                  </a:solidFill>
                  <a:latin typeface="Fira Sans"/>
                  <a:ea typeface="Fira Sans"/>
                  <a:cs typeface="Fira Sans"/>
                  <a:sym typeface="Fira Sans"/>
                </a:rPr>
                <a:t>Project</a:t>
              </a:r>
              <a:endParaRPr/>
            </a:p>
          </p:txBody>
        </p:sp>
        <p:sp>
          <p:nvSpPr>
            <p:cNvPr id="166" name="Google Shape;166;p1"/>
            <p:cNvSpPr txBox="1"/>
            <p:nvPr/>
          </p:nvSpPr>
          <p:spPr>
            <a:xfrm>
              <a:off x="0" y="7635206"/>
              <a:ext cx="13603473" cy="80518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3599" u="none" cap="none" strike="noStrike">
                  <a:solidFill>
                    <a:srgbClr val="000000"/>
                  </a:solidFill>
                  <a:latin typeface="Fira Sans Light"/>
                  <a:ea typeface="Fira Sans Light"/>
                  <a:cs typeface="Fira Sans Light"/>
                  <a:sym typeface="Fira Sans Light"/>
                </a:rPr>
                <a:t>Hamda Mohamed</a:t>
              </a:r>
              <a:endParaRPr/>
            </a:p>
          </p:txBody>
        </p:sp>
      </p:grpSp>
      <p:pic>
        <p:nvPicPr>
          <p:cNvPr id="167" name="Google Shape;167;p1"/>
          <p:cNvPicPr preferRelativeResize="0"/>
          <p:nvPr/>
        </p:nvPicPr>
        <p:blipFill rotWithShape="1">
          <a:blip r:embed="rId4">
            <a:alphaModFix/>
          </a:blip>
          <a:srcRect b="0" l="0" r="0" t="0"/>
          <a:stretch/>
        </p:blipFill>
        <p:spPr>
          <a:xfrm>
            <a:off x="769311" y="5566717"/>
            <a:ext cx="1194327" cy="2586142"/>
          </a:xfrm>
          <a:prstGeom prst="rect">
            <a:avLst/>
          </a:prstGeom>
          <a:noFill/>
          <a:ln>
            <a:noFill/>
          </a:ln>
        </p:spPr>
      </p:pic>
      <p:pic>
        <p:nvPicPr>
          <p:cNvPr id="168" name="Google Shape;168;p1"/>
          <p:cNvPicPr preferRelativeResize="0"/>
          <p:nvPr/>
        </p:nvPicPr>
        <p:blipFill rotWithShape="1">
          <a:blip r:embed="rId5">
            <a:alphaModFix/>
          </a:blip>
          <a:srcRect b="0" l="0" r="0" t="0"/>
          <a:stretch/>
        </p:blipFill>
        <p:spPr>
          <a:xfrm flipH="1">
            <a:off x="2405509" y="1821716"/>
            <a:ext cx="5357753" cy="5591583"/>
          </a:xfrm>
          <a:prstGeom prst="rect">
            <a:avLst/>
          </a:prstGeom>
          <a:noFill/>
          <a:ln>
            <a:noFill/>
          </a:ln>
        </p:spPr>
      </p:pic>
      <p:pic>
        <p:nvPicPr>
          <p:cNvPr id="169" name="Google Shape;169;p1"/>
          <p:cNvPicPr preferRelativeResize="0"/>
          <p:nvPr/>
        </p:nvPicPr>
        <p:blipFill rotWithShape="1">
          <a:blip r:embed="rId6">
            <a:alphaModFix/>
          </a:blip>
          <a:srcRect b="0" l="0" r="0" t="0"/>
          <a:stretch/>
        </p:blipFill>
        <p:spPr>
          <a:xfrm>
            <a:off x="1225375" y="-619202"/>
            <a:ext cx="3144039" cy="2440918"/>
          </a:xfrm>
          <a:prstGeom prst="rect">
            <a:avLst/>
          </a:prstGeom>
          <a:noFill/>
          <a:ln>
            <a:noFill/>
          </a:ln>
        </p:spPr>
      </p:pic>
      <p:pic>
        <p:nvPicPr>
          <p:cNvPr id="170" name="Google Shape;170;p1"/>
          <p:cNvPicPr preferRelativeResize="0"/>
          <p:nvPr/>
        </p:nvPicPr>
        <p:blipFill rotWithShape="1">
          <a:blip r:embed="rId7">
            <a:alphaModFix/>
          </a:blip>
          <a:srcRect b="0" l="0" r="0" t="0"/>
          <a:stretch/>
        </p:blipFill>
        <p:spPr>
          <a:xfrm>
            <a:off x="-1522719" y="1451917"/>
            <a:ext cx="3486358" cy="4114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0"/>
          <p:cNvSpPr/>
          <p:nvPr/>
        </p:nvSpPr>
        <p:spPr>
          <a:xfrm>
            <a:off x="1028700" y="1028700"/>
            <a:ext cx="16230600" cy="8229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0"/>
          <p:cNvSpPr txBox="1"/>
          <p:nvPr/>
        </p:nvSpPr>
        <p:spPr>
          <a:xfrm>
            <a:off x="1674974" y="4676775"/>
            <a:ext cx="14938052" cy="94297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300" u="none" cap="none" strike="noStrike">
                <a:solidFill>
                  <a:srgbClr val="242423"/>
                </a:solidFill>
                <a:latin typeface="Heebo"/>
                <a:ea typeface="Heebo"/>
                <a:cs typeface="Heebo"/>
                <a:sym typeface="Heebo"/>
              </a:rPr>
              <a:t>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297" name="Shape 297"/>
        <p:cNvGrpSpPr/>
        <p:nvPr/>
      </p:nvGrpSpPr>
      <p:grpSpPr>
        <a:xfrm>
          <a:off x="0" y="0"/>
          <a:ext cx="0" cy="0"/>
          <a:chOff x="0" y="0"/>
          <a:chExt cx="0" cy="0"/>
        </a:xfrm>
      </p:grpSpPr>
      <p:sp>
        <p:nvSpPr>
          <p:cNvPr id="298" name="Google Shape;298;g228c9f41ff5_1_132"/>
          <p:cNvSpPr txBox="1"/>
          <p:nvPr/>
        </p:nvSpPr>
        <p:spPr>
          <a:xfrm>
            <a:off x="6855800" y="1208525"/>
            <a:ext cx="11282700" cy="7364100"/>
          </a:xfrm>
          <a:prstGeom prst="rect">
            <a:avLst/>
          </a:prstGeom>
          <a:noFill/>
          <a:ln>
            <a:noFill/>
          </a:ln>
        </p:spPr>
        <p:txBody>
          <a:bodyPr anchorCtr="0" anchor="t" bIns="0" lIns="0" spcFirstLastPara="1" rIns="0" wrap="square" tIns="0">
            <a:spAutoFit/>
          </a:bodyPr>
          <a:lstStyle/>
          <a:p>
            <a:pPr indent="-451167" lvl="0" marL="457200" marR="0" rtl="0" algn="l">
              <a:lnSpc>
                <a:spcPct val="115000"/>
              </a:lnSpc>
              <a:spcBef>
                <a:spcPts val="0"/>
              </a:spcBef>
              <a:spcAft>
                <a:spcPts val="0"/>
              </a:spcAft>
              <a:buClr>
                <a:srgbClr val="000000"/>
              </a:buClr>
              <a:buSzPts val="3505"/>
              <a:buFont typeface="Montserrat SemiBold"/>
              <a:buChar char="➔"/>
            </a:pPr>
            <a:r>
              <a:rPr b="0" i="0" lang="en-US" sz="3505" u="none" cap="none" strike="noStrike">
                <a:solidFill>
                  <a:srgbClr val="000000"/>
                </a:solidFill>
                <a:latin typeface="Montserrat SemiBold"/>
                <a:ea typeface="Montserrat SemiBold"/>
                <a:cs typeface="Montserrat SemiBold"/>
                <a:sym typeface="Montserrat SemiBold"/>
              </a:rPr>
              <a:t>What are the top-selling categories and stores?</a:t>
            </a:r>
            <a:endParaRPr b="0" i="0" sz="3505" u="none" cap="none" strike="noStrike">
              <a:solidFill>
                <a:srgbClr val="000000"/>
              </a:solidFill>
              <a:latin typeface="Montserrat SemiBold"/>
              <a:ea typeface="Montserrat SemiBold"/>
              <a:cs typeface="Montserrat SemiBold"/>
              <a:sym typeface="Montserrat SemiBold"/>
            </a:endParaRPr>
          </a:p>
          <a:p>
            <a:pPr indent="0" lvl="0" marL="457200" marR="0" rtl="0" algn="l">
              <a:lnSpc>
                <a:spcPct val="115000"/>
              </a:lnSpc>
              <a:spcBef>
                <a:spcPts val="0"/>
              </a:spcBef>
              <a:spcAft>
                <a:spcPts val="0"/>
              </a:spcAft>
              <a:buNone/>
            </a:pPr>
            <a:r>
              <a:t/>
            </a:r>
            <a:endParaRPr sz="3505">
              <a:latin typeface="Montserrat SemiBold"/>
              <a:ea typeface="Montserrat SemiBold"/>
              <a:cs typeface="Montserrat SemiBold"/>
              <a:sym typeface="Montserrat SemiBold"/>
            </a:endParaRPr>
          </a:p>
          <a:p>
            <a:pPr indent="-451167" lvl="0" marL="457200" marR="0" rtl="0" algn="l">
              <a:lnSpc>
                <a:spcPct val="115000"/>
              </a:lnSpc>
              <a:spcBef>
                <a:spcPts val="0"/>
              </a:spcBef>
              <a:spcAft>
                <a:spcPts val="0"/>
              </a:spcAft>
              <a:buClr>
                <a:srgbClr val="000000"/>
              </a:buClr>
              <a:buSzPts val="3505"/>
              <a:buFont typeface="Montserrat SemiBold"/>
              <a:buChar char="➔"/>
            </a:pPr>
            <a:r>
              <a:rPr b="0" i="0" lang="en-US" sz="3505" u="none" cap="none" strike="noStrike">
                <a:solidFill>
                  <a:srgbClr val="000000"/>
                </a:solidFill>
                <a:latin typeface="Montserrat SemiBold"/>
                <a:ea typeface="Montserrat SemiBold"/>
                <a:cs typeface="Montserrat SemiBold"/>
                <a:sym typeface="Montserrat SemiBold"/>
              </a:rPr>
              <a:t>What is the average price and quantity bought</a:t>
            </a:r>
            <a:endParaRPr b="0" i="0" sz="3505" u="none" cap="none" strike="noStrike">
              <a:solidFill>
                <a:srgbClr val="000000"/>
              </a:solidFill>
              <a:latin typeface="Montserrat SemiBold"/>
              <a:ea typeface="Montserrat SemiBold"/>
              <a:cs typeface="Montserrat SemiBold"/>
              <a:sym typeface="Montserrat SemiBold"/>
            </a:endParaRPr>
          </a:p>
          <a:p>
            <a:pPr indent="0" lvl="0" marL="457200" marR="0" rtl="0" algn="l">
              <a:lnSpc>
                <a:spcPct val="115000"/>
              </a:lnSpc>
              <a:spcBef>
                <a:spcPts val="0"/>
              </a:spcBef>
              <a:spcAft>
                <a:spcPts val="0"/>
              </a:spcAft>
              <a:buNone/>
            </a:pPr>
            <a:r>
              <a:t/>
            </a:r>
            <a:endParaRPr sz="3505">
              <a:latin typeface="Montserrat SemiBold"/>
              <a:ea typeface="Montserrat SemiBold"/>
              <a:cs typeface="Montserrat SemiBold"/>
              <a:sym typeface="Montserrat SemiBold"/>
            </a:endParaRPr>
          </a:p>
          <a:p>
            <a:pPr indent="-451167" lvl="0" marL="457200" marR="0" rtl="0" algn="l">
              <a:lnSpc>
                <a:spcPct val="115000"/>
              </a:lnSpc>
              <a:spcBef>
                <a:spcPts val="0"/>
              </a:spcBef>
              <a:spcAft>
                <a:spcPts val="0"/>
              </a:spcAft>
              <a:buClr>
                <a:srgbClr val="000000"/>
              </a:buClr>
              <a:buSzPts val="3505"/>
              <a:buFont typeface="Montserrat SemiBold"/>
              <a:buChar char="➔"/>
            </a:pPr>
            <a:r>
              <a:rPr b="0" i="0" lang="en-US" sz="3505" u="none" cap="none" strike="noStrike">
                <a:solidFill>
                  <a:srgbClr val="000000"/>
                </a:solidFill>
                <a:latin typeface="Montserrat SemiBold"/>
                <a:ea typeface="Montserrat SemiBold"/>
                <a:cs typeface="Montserrat SemiBold"/>
                <a:sym typeface="Montserrat SemiBold"/>
              </a:rPr>
              <a:t>How does the superstore's sales performance vary by Quarter?</a:t>
            </a:r>
            <a:endParaRPr b="0" i="0" sz="3505" u="none" cap="none" strike="noStrike">
              <a:solidFill>
                <a:srgbClr val="000000"/>
              </a:solidFill>
              <a:latin typeface="Montserrat SemiBold"/>
              <a:ea typeface="Montserrat SemiBold"/>
              <a:cs typeface="Montserrat SemiBold"/>
              <a:sym typeface="Montserrat SemiBold"/>
            </a:endParaRPr>
          </a:p>
          <a:p>
            <a:pPr indent="0" lvl="0" marL="457200" marR="0" rtl="0" algn="l">
              <a:lnSpc>
                <a:spcPct val="115000"/>
              </a:lnSpc>
              <a:spcBef>
                <a:spcPts val="0"/>
              </a:spcBef>
              <a:spcAft>
                <a:spcPts val="0"/>
              </a:spcAft>
              <a:buNone/>
            </a:pPr>
            <a:r>
              <a:t/>
            </a:r>
            <a:endParaRPr sz="3505">
              <a:latin typeface="Montserrat SemiBold"/>
              <a:ea typeface="Montserrat SemiBold"/>
              <a:cs typeface="Montserrat SemiBold"/>
              <a:sym typeface="Montserrat SemiBold"/>
            </a:endParaRPr>
          </a:p>
          <a:p>
            <a:pPr indent="-451167" lvl="0" marL="457200" marR="0" rtl="0" algn="l">
              <a:lnSpc>
                <a:spcPct val="115000"/>
              </a:lnSpc>
              <a:spcBef>
                <a:spcPts val="0"/>
              </a:spcBef>
              <a:spcAft>
                <a:spcPts val="0"/>
              </a:spcAft>
              <a:buClr>
                <a:srgbClr val="000000"/>
              </a:buClr>
              <a:buSzPts val="3505"/>
              <a:buFont typeface="Montserrat SemiBold"/>
              <a:buChar char="➔"/>
            </a:pPr>
            <a:r>
              <a:rPr b="0" i="0" lang="en-US" sz="3505" u="none" cap="none" strike="noStrike">
                <a:solidFill>
                  <a:srgbClr val="000000"/>
                </a:solidFill>
                <a:latin typeface="Montserrat SemiBold"/>
                <a:ea typeface="Montserrat SemiBold"/>
                <a:cs typeface="Montserrat SemiBold"/>
                <a:sym typeface="Montserrat SemiBold"/>
              </a:rPr>
              <a:t>How much do refunds cost the superstore?</a:t>
            </a:r>
            <a:endParaRPr b="0" i="0" sz="3505" u="none" cap="none" strike="noStrike">
              <a:solidFill>
                <a:srgbClr val="000000"/>
              </a:solidFill>
              <a:latin typeface="Montserrat SemiBold"/>
              <a:ea typeface="Montserrat SemiBold"/>
              <a:cs typeface="Montserrat SemiBold"/>
              <a:sym typeface="Montserrat SemiBold"/>
            </a:endParaRPr>
          </a:p>
          <a:p>
            <a:pPr indent="0" lvl="0" marL="457200" marR="0" rtl="0" algn="l">
              <a:lnSpc>
                <a:spcPct val="115000"/>
              </a:lnSpc>
              <a:spcBef>
                <a:spcPts val="0"/>
              </a:spcBef>
              <a:spcAft>
                <a:spcPts val="0"/>
              </a:spcAft>
              <a:buNone/>
            </a:pPr>
            <a:r>
              <a:t/>
            </a:r>
            <a:endParaRPr sz="3505">
              <a:latin typeface="Montserrat SemiBold"/>
              <a:ea typeface="Montserrat SemiBold"/>
              <a:cs typeface="Montserrat SemiBold"/>
              <a:sym typeface="Montserrat SemiBold"/>
            </a:endParaRPr>
          </a:p>
          <a:p>
            <a:pPr indent="-451167" lvl="0" marL="457200" marR="0" rtl="0" algn="l">
              <a:lnSpc>
                <a:spcPct val="115000"/>
              </a:lnSpc>
              <a:spcBef>
                <a:spcPts val="0"/>
              </a:spcBef>
              <a:spcAft>
                <a:spcPts val="0"/>
              </a:spcAft>
              <a:buClr>
                <a:srgbClr val="000000"/>
              </a:buClr>
              <a:buSzPts val="3505"/>
              <a:buFont typeface="Montserrat SemiBold"/>
              <a:buChar char="➔"/>
            </a:pPr>
            <a:r>
              <a:rPr b="0" i="0" lang="en-US" sz="3505" u="none" cap="none" strike="noStrike">
                <a:solidFill>
                  <a:srgbClr val="000000"/>
                </a:solidFill>
                <a:latin typeface="Montserrat SemiBold"/>
                <a:ea typeface="Montserrat SemiBold"/>
                <a:cs typeface="Montserrat SemiBold"/>
                <a:sym typeface="Montserrat SemiBold"/>
              </a:rPr>
              <a:t>What are the total sales and how has it changed over time?</a:t>
            </a:r>
            <a:endParaRPr/>
          </a:p>
        </p:txBody>
      </p:sp>
      <p:sp>
        <p:nvSpPr>
          <p:cNvPr id="299" name="Google Shape;299;g228c9f41ff5_1_132"/>
          <p:cNvSpPr/>
          <p:nvPr/>
        </p:nvSpPr>
        <p:spPr>
          <a:xfrm>
            <a:off x="-3279160" y="753672"/>
            <a:ext cx="10134956" cy="8776919"/>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42423"/>
          </a:solidFill>
          <a:ln>
            <a:noFill/>
          </a:ln>
        </p:spPr>
      </p:sp>
      <p:sp>
        <p:nvSpPr>
          <p:cNvPr id="300" name="Google Shape;300;g228c9f41ff5_1_132"/>
          <p:cNvSpPr txBox="1"/>
          <p:nvPr/>
        </p:nvSpPr>
        <p:spPr>
          <a:xfrm>
            <a:off x="575369" y="3451471"/>
            <a:ext cx="5499300" cy="28782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0" i="0" lang="en-US" sz="8499" u="none" cap="none" strike="noStrike">
                <a:solidFill>
                  <a:srgbClr val="FFFFFF"/>
                </a:solidFill>
                <a:latin typeface="Fira Sans Medium"/>
                <a:ea typeface="Fira Sans Medium"/>
                <a:cs typeface="Fira Sans Medium"/>
                <a:sym typeface="Fira Sans Medium"/>
              </a:rPr>
              <a:t>Key Questions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8">
                                            <p:txEl>
                                              <p:pRg end="0" st="0"/>
                                            </p:txEl>
                                          </p:spTgt>
                                        </p:tgtEl>
                                        <p:attrNameLst>
                                          <p:attrName>style.visibility</p:attrName>
                                        </p:attrNameLst>
                                      </p:cBhvr>
                                      <p:to>
                                        <p:strVal val="visible"/>
                                      </p:to>
                                    </p:set>
                                    <p:anim calcmode="lin" valueType="num">
                                      <p:cBhvr additive="base">
                                        <p:cTn dur="1000"/>
                                        <p:tgtEl>
                                          <p:spTgt spid="29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8">
                                            <p:txEl>
                                              <p:pRg end="1" st="1"/>
                                            </p:txEl>
                                          </p:spTgt>
                                        </p:tgtEl>
                                        <p:attrNameLst>
                                          <p:attrName>style.visibility</p:attrName>
                                        </p:attrNameLst>
                                      </p:cBhvr>
                                      <p:to>
                                        <p:strVal val="visible"/>
                                      </p:to>
                                    </p:set>
                                    <p:anim calcmode="lin" valueType="num">
                                      <p:cBhvr additive="base">
                                        <p:cTn dur="1000"/>
                                        <p:tgtEl>
                                          <p:spTgt spid="29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8">
                                            <p:txEl>
                                              <p:pRg end="2" st="2"/>
                                            </p:txEl>
                                          </p:spTgt>
                                        </p:tgtEl>
                                        <p:attrNameLst>
                                          <p:attrName>style.visibility</p:attrName>
                                        </p:attrNameLst>
                                      </p:cBhvr>
                                      <p:to>
                                        <p:strVal val="visible"/>
                                      </p:to>
                                    </p:set>
                                    <p:anim calcmode="lin" valueType="num">
                                      <p:cBhvr additive="base">
                                        <p:cTn dur="1000"/>
                                        <p:tgtEl>
                                          <p:spTgt spid="29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8">
                                            <p:txEl>
                                              <p:pRg end="3" st="3"/>
                                            </p:txEl>
                                          </p:spTgt>
                                        </p:tgtEl>
                                        <p:attrNameLst>
                                          <p:attrName>style.visibility</p:attrName>
                                        </p:attrNameLst>
                                      </p:cBhvr>
                                      <p:to>
                                        <p:strVal val="visible"/>
                                      </p:to>
                                    </p:set>
                                    <p:anim calcmode="lin" valueType="num">
                                      <p:cBhvr additive="base">
                                        <p:cTn dur="1000"/>
                                        <p:tgtEl>
                                          <p:spTgt spid="29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8">
                                            <p:txEl>
                                              <p:pRg end="4" st="4"/>
                                            </p:txEl>
                                          </p:spTgt>
                                        </p:tgtEl>
                                        <p:attrNameLst>
                                          <p:attrName>style.visibility</p:attrName>
                                        </p:attrNameLst>
                                      </p:cBhvr>
                                      <p:to>
                                        <p:strVal val="visible"/>
                                      </p:to>
                                    </p:set>
                                    <p:anim calcmode="lin" valueType="num">
                                      <p:cBhvr additive="base">
                                        <p:cTn dur="1000"/>
                                        <p:tgtEl>
                                          <p:spTgt spid="298">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8">
                                            <p:txEl>
                                              <p:pRg end="5" st="5"/>
                                            </p:txEl>
                                          </p:spTgt>
                                        </p:tgtEl>
                                        <p:attrNameLst>
                                          <p:attrName>style.visibility</p:attrName>
                                        </p:attrNameLst>
                                      </p:cBhvr>
                                      <p:to>
                                        <p:strVal val="visible"/>
                                      </p:to>
                                    </p:set>
                                    <p:anim calcmode="lin" valueType="num">
                                      <p:cBhvr additive="base">
                                        <p:cTn dur="1000"/>
                                        <p:tgtEl>
                                          <p:spTgt spid="298">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8">
                                            <p:txEl>
                                              <p:pRg end="6" st="6"/>
                                            </p:txEl>
                                          </p:spTgt>
                                        </p:tgtEl>
                                        <p:attrNameLst>
                                          <p:attrName>style.visibility</p:attrName>
                                        </p:attrNameLst>
                                      </p:cBhvr>
                                      <p:to>
                                        <p:strVal val="visible"/>
                                      </p:to>
                                    </p:set>
                                    <p:anim calcmode="lin" valueType="num">
                                      <p:cBhvr additive="base">
                                        <p:cTn dur="1000"/>
                                        <p:tgtEl>
                                          <p:spTgt spid="298">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8">
                                            <p:txEl>
                                              <p:pRg end="7" st="7"/>
                                            </p:txEl>
                                          </p:spTgt>
                                        </p:tgtEl>
                                        <p:attrNameLst>
                                          <p:attrName>style.visibility</p:attrName>
                                        </p:attrNameLst>
                                      </p:cBhvr>
                                      <p:to>
                                        <p:strVal val="visible"/>
                                      </p:to>
                                    </p:set>
                                    <p:anim calcmode="lin" valueType="num">
                                      <p:cBhvr additive="base">
                                        <p:cTn dur="1000"/>
                                        <p:tgtEl>
                                          <p:spTgt spid="298">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8">
                                            <p:txEl>
                                              <p:pRg end="8" st="8"/>
                                            </p:txEl>
                                          </p:spTgt>
                                        </p:tgtEl>
                                        <p:attrNameLst>
                                          <p:attrName>style.visibility</p:attrName>
                                        </p:attrNameLst>
                                      </p:cBhvr>
                                      <p:to>
                                        <p:strVal val="visible"/>
                                      </p:to>
                                    </p:set>
                                    <p:anim calcmode="lin" valueType="num">
                                      <p:cBhvr additive="base">
                                        <p:cTn dur="1000"/>
                                        <p:tgtEl>
                                          <p:spTgt spid="298">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308" name="Shape 308"/>
        <p:cNvGrpSpPr/>
        <p:nvPr/>
      </p:nvGrpSpPr>
      <p:grpSpPr>
        <a:xfrm>
          <a:off x="0" y="0"/>
          <a:ext cx="0" cy="0"/>
          <a:chOff x="0" y="0"/>
          <a:chExt cx="0" cy="0"/>
        </a:xfrm>
      </p:grpSpPr>
      <p:pic>
        <p:nvPicPr>
          <p:cNvPr id="309" name="Google Shape;309;g228c9f41ff5_1_138"/>
          <p:cNvPicPr preferRelativeResize="0"/>
          <p:nvPr/>
        </p:nvPicPr>
        <p:blipFill rotWithShape="1">
          <a:blip r:embed="rId3">
            <a:alphaModFix/>
          </a:blip>
          <a:srcRect b="18345" l="28485" r="36247" t="60830"/>
          <a:stretch/>
        </p:blipFill>
        <p:spPr>
          <a:xfrm>
            <a:off x="2261800" y="665375"/>
            <a:ext cx="13764398" cy="4571435"/>
          </a:xfrm>
          <a:prstGeom prst="rect">
            <a:avLst/>
          </a:prstGeom>
          <a:noFill/>
          <a:ln>
            <a:noFill/>
          </a:ln>
        </p:spPr>
      </p:pic>
      <p:pic>
        <p:nvPicPr>
          <p:cNvPr id="310" name="Google Shape;310;g228c9f41ff5_1_138"/>
          <p:cNvPicPr preferRelativeResize="0"/>
          <p:nvPr/>
        </p:nvPicPr>
        <p:blipFill rotWithShape="1">
          <a:blip r:embed="rId4">
            <a:alphaModFix/>
          </a:blip>
          <a:srcRect b="5047" l="601" r="56138" t="60640"/>
          <a:stretch/>
        </p:blipFill>
        <p:spPr>
          <a:xfrm>
            <a:off x="2261800" y="5533225"/>
            <a:ext cx="13764399" cy="42854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g228c9f41ff5_1_147"/>
          <p:cNvPicPr preferRelativeResize="0"/>
          <p:nvPr/>
        </p:nvPicPr>
        <p:blipFill rotWithShape="1">
          <a:blip r:embed="rId3">
            <a:alphaModFix/>
          </a:blip>
          <a:srcRect b="14661" l="28435" r="35632" t="60497"/>
          <a:stretch/>
        </p:blipFill>
        <p:spPr>
          <a:xfrm>
            <a:off x="1028700" y="1947249"/>
            <a:ext cx="16438037" cy="6392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327" name="Shape 327"/>
        <p:cNvGrpSpPr/>
        <p:nvPr/>
      </p:nvGrpSpPr>
      <p:grpSpPr>
        <a:xfrm>
          <a:off x="0" y="0"/>
          <a:ext cx="0" cy="0"/>
          <a:chOff x="0" y="0"/>
          <a:chExt cx="0" cy="0"/>
        </a:xfrm>
      </p:grpSpPr>
      <p:pic>
        <p:nvPicPr>
          <p:cNvPr id="328" name="Google Shape;328;g228c9f41ff5_1_155"/>
          <p:cNvPicPr preferRelativeResize="0"/>
          <p:nvPr/>
        </p:nvPicPr>
        <p:blipFill rotWithShape="1">
          <a:blip r:embed="rId3">
            <a:alphaModFix/>
          </a:blip>
          <a:srcRect b="16365" l="28162" r="30245" t="72195"/>
          <a:stretch/>
        </p:blipFill>
        <p:spPr>
          <a:xfrm>
            <a:off x="1028700" y="3888165"/>
            <a:ext cx="16230600" cy="251067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336" name="Shape 336"/>
        <p:cNvGrpSpPr/>
        <p:nvPr/>
      </p:nvGrpSpPr>
      <p:grpSpPr>
        <a:xfrm>
          <a:off x="0" y="0"/>
          <a:ext cx="0" cy="0"/>
          <a:chOff x="0" y="0"/>
          <a:chExt cx="0" cy="0"/>
        </a:xfrm>
      </p:grpSpPr>
      <p:sp>
        <p:nvSpPr>
          <p:cNvPr id="337" name="Google Shape;337;g228c9f41ff5_1_167"/>
          <p:cNvSpPr/>
          <p:nvPr/>
        </p:nvSpPr>
        <p:spPr>
          <a:xfrm>
            <a:off x="1028700" y="1028700"/>
            <a:ext cx="16230600" cy="8229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228c9f41ff5_1_167"/>
          <p:cNvSpPr txBox="1"/>
          <p:nvPr/>
        </p:nvSpPr>
        <p:spPr>
          <a:xfrm>
            <a:off x="1674974" y="4658108"/>
            <a:ext cx="14938200" cy="984900"/>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b="0" i="0" lang="en-US" sz="6399" u="none" cap="none" strike="noStrike">
                <a:solidFill>
                  <a:srgbClr val="242423"/>
                </a:solidFill>
                <a:latin typeface="Heebo"/>
                <a:ea typeface="Heebo"/>
                <a:cs typeface="Heebo"/>
                <a:sym typeface="Heebo"/>
              </a:rPr>
              <a:t>Insights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g228c9f41ff5_1_163"/>
          <p:cNvPicPr preferRelativeResize="0"/>
          <p:nvPr/>
        </p:nvPicPr>
        <p:blipFill rotWithShape="1">
          <a:blip r:embed="rId3">
            <a:alphaModFix/>
          </a:blip>
          <a:srcRect b="1404" l="3914" r="5481" t="7991"/>
          <a:stretch/>
        </p:blipFill>
        <p:spPr>
          <a:xfrm>
            <a:off x="0" y="0"/>
            <a:ext cx="18288000" cy="10287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351" name="Shape 351"/>
        <p:cNvGrpSpPr/>
        <p:nvPr/>
      </p:nvGrpSpPr>
      <p:grpSpPr>
        <a:xfrm>
          <a:off x="0" y="0"/>
          <a:ext cx="0" cy="0"/>
          <a:chOff x="0" y="0"/>
          <a:chExt cx="0" cy="0"/>
        </a:xfrm>
      </p:grpSpPr>
      <p:sp>
        <p:nvSpPr>
          <p:cNvPr id="352" name="Google Shape;352;g228c9f41ff5_1_176"/>
          <p:cNvSpPr txBox="1"/>
          <p:nvPr/>
        </p:nvSpPr>
        <p:spPr>
          <a:xfrm>
            <a:off x="1028700" y="4500562"/>
            <a:ext cx="5499300" cy="13083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0" i="0" lang="en-US" sz="8499" u="none" cap="none" strike="noStrike">
                <a:solidFill>
                  <a:srgbClr val="FFFFFF"/>
                </a:solidFill>
                <a:latin typeface="Fira Sans Medium"/>
                <a:ea typeface="Fira Sans Medium"/>
                <a:cs typeface="Fira Sans Medium"/>
                <a:sym typeface="Fira Sans Medium"/>
              </a:rPr>
              <a:t>Insights</a:t>
            </a:r>
            <a:endParaRPr/>
          </a:p>
        </p:txBody>
      </p:sp>
      <p:sp>
        <p:nvSpPr>
          <p:cNvPr id="353" name="Google Shape;353;g228c9f41ff5_1_176"/>
          <p:cNvSpPr txBox="1"/>
          <p:nvPr/>
        </p:nvSpPr>
        <p:spPr>
          <a:xfrm>
            <a:off x="0" y="-224325"/>
            <a:ext cx="18288000" cy="10360500"/>
          </a:xfrm>
          <a:prstGeom prst="rect">
            <a:avLst/>
          </a:prstGeom>
          <a:noFill/>
          <a:ln>
            <a:noFill/>
          </a:ln>
        </p:spPr>
        <p:txBody>
          <a:bodyPr anchorCtr="0" anchor="t" bIns="0" lIns="0" spcFirstLastPara="1" rIns="0" wrap="square" tIns="0">
            <a:spAutoFit/>
          </a:bodyPr>
          <a:lstStyle/>
          <a:p>
            <a:pPr indent="0" lvl="0" marL="0" marR="0" rtl="0" algn="l">
              <a:lnSpc>
                <a:spcPct val="272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378453" lvl="1" marL="756908" marR="0" rtl="0" algn="l">
              <a:lnSpc>
                <a:spcPct val="140028"/>
              </a:lnSpc>
              <a:spcBef>
                <a:spcPts val="0"/>
              </a:spcBef>
              <a:spcAft>
                <a:spcPts val="0"/>
              </a:spcAft>
              <a:buClr>
                <a:srgbClr val="000000"/>
              </a:buClr>
              <a:buSzPts val="3505"/>
              <a:buFont typeface="Arial"/>
              <a:buChar char="•"/>
            </a:pPr>
            <a:r>
              <a:rPr b="0" i="0" lang="en-US" sz="3505" u="none" cap="none" strike="noStrike">
                <a:solidFill>
                  <a:srgbClr val="000000"/>
                </a:solidFill>
                <a:latin typeface="Montserrat SemiBold"/>
                <a:ea typeface="Montserrat SemiBold"/>
                <a:cs typeface="Montserrat SemiBold"/>
                <a:sym typeface="Montserrat SemiBold"/>
              </a:rPr>
              <a:t>The Top selling store s are the e-shop and flagship, however the e-shop is over twice as successful as the flagship.</a:t>
            </a:r>
            <a:endParaRPr/>
          </a:p>
          <a:p>
            <a:pPr indent="0" lvl="0" marL="0" marR="0" rtl="0" algn="l">
              <a:lnSpc>
                <a:spcPct val="140028"/>
              </a:lnSpc>
              <a:spcBef>
                <a:spcPts val="0"/>
              </a:spcBef>
              <a:spcAft>
                <a:spcPts val="0"/>
              </a:spcAft>
              <a:buNone/>
            </a:pPr>
            <a:r>
              <a:t/>
            </a:r>
            <a:endParaRPr b="0" i="0" sz="3505" u="none" cap="none" strike="noStrike">
              <a:solidFill>
                <a:srgbClr val="000000"/>
              </a:solidFill>
              <a:latin typeface="Montserrat SemiBold"/>
              <a:ea typeface="Montserrat SemiBold"/>
              <a:cs typeface="Montserrat SemiBold"/>
              <a:sym typeface="Montserrat SemiBold"/>
            </a:endParaRPr>
          </a:p>
          <a:p>
            <a:pPr indent="-378453" lvl="1" marL="756908" marR="0" rtl="0" algn="l">
              <a:lnSpc>
                <a:spcPct val="140028"/>
              </a:lnSpc>
              <a:spcBef>
                <a:spcPts val="0"/>
              </a:spcBef>
              <a:spcAft>
                <a:spcPts val="0"/>
              </a:spcAft>
              <a:buClr>
                <a:srgbClr val="000000"/>
              </a:buClr>
              <a:buSzPts val="3505"/>
              <a:buFont typeface="Arial"/>
              <a:buChar char="•"/>
            </a:pPr>
            <a:r>
              <a:rPr b="0" i="0" lang="en-US" sz="3505" u="none" cap="none" strike="noStrike">
                <a:solidFill>
                  <a:srgbClr val="000000"/>
                </a:solidFill>
                <a:latin typeface="Montserrat SemiBold"/>
                <a:ea typeface="Montserrat SemiBold"/>
                <a:cs typeface="Montserrat SemiBold"/>
                <a:sym typeface="Montserrat SemiBold"/>
              </a:rPr>
              <a:t>The average rate for items in this store $634. </a:t>
            </a:r>
            <a:endParaRPr/>
          </a:p>
          <a:p>
            <a:pPr indent="0" lvl="0" marL="0" marR="0" rtl="0" algn="l">
              <a:lnSpc>
                <a:spcPct val="140028"/>
              </a:lnSpc>
              <a:spcBef>
                <a:spcPts val="0"/>
              </a:spcBef>
              <a:spcAft>
                <a:spcPts val="0"/>
              </a:spcAft>
              <a:buNone/>
            </a:pPr>
            <a:r>
              <a:t/>
            </a:r>
            <a:endParaRPr b="0" i="0" sz="3505" u="none" cap="none" strike="noStrike">
              <a:solidFill>
                <a:srgbClr val="000000"/>
              </a:solidFill>
              <a:latin typeface="Montserrat SemiBold"/>
              <a:ea typeface="Montserrat SemiBold"/>
              <a:cs typeface="Montserrat SemiBold"/>
              <a:sym typeface="Montserrat SemiBold"/>
            </a:endParaRPr>
          </a:p>
          <a:p>
            <a:pPr indent="-378453" lvl="1" marL="756908" marR="0" rtl="0" algn="l">
              <a:lnSpc>
                <a:spcPct val="140028"/>
              </a:lnSpc>
              <a:spcBef>
                <a:spcPts val="0"/>
              </a:spcBef>
              <a:spcAft>
                <a:spcPts val="0"/>
              </a:spcAft>
              <a:buClr>
                <a:srgbClr val="000000"/>
              </a:buClr>
              <a:buSzPts val="3505"/>
              <a:buFont typeface="Arial"/>
              <a:buChar char="•"/>
            </a:pPr>
            <a:r>
              <a:rPr b="0" i="0" lang="en-US" sz="3505" u="none" cap="none" strike="noStrike">
                <a:solidFill>
                  <a:srgbClr val="000000"/>
                </a:solidFill>
                <a:latin typeface="Montserrat SemiBold"/>
                <a:ea typeface="Montserrat SemiBold"/>
                <a:cs typeface="Montserrat SemiBold"/>
                <a:sym typeface="Montserrat SemiBold"/>
              </a:rPr>
              <a:t>The total sale remain steady per quarter, suggesting sales are largely even all year round. </a:t>
            </a:r>
            <a:endParaRPr/>
          </a:p>
          <a:p>
            <a:pPr indent="0" lvl="0" marL="0" marR="0" rtl="0" algn="l">
              <a:lnSpc>
                <a:spcPct val="140028"/>
              </a:lnSpc>
              <a:spcBef>
                <a:spcPts val="0"/>
              </a:spcBef>
              <a:spcAft>
                <a:spcPts val="0"/>
              </a:spcAft>
              <a:buNone/>
            </a:pPr>
            <a:r>
              <a:t/>
            </a:r>
            <a:endParaRPr b="0" i="0" sz="3505" u="none" cap="none" strike="noStrike">
              <a:solidFill>
                <a:srgbClr val="000000"/>
              </a:solidFill>
              <a:latin typeface="Montserrat SemiBold"/>
              <a:ea typeface="Montserrat SemiBold"/>
              <a:cs typeface="Montserrat SemiBold"/>
              <a:sym typeface="Montserrat SemiBold"/>
            </a:endParaRPr>
          </a:p>
          <a:p>
            <a:pPr indent="-378453" lvl="1" marL="756908" marR="0" rtl="0" algn="l">
              <a:lnSpc>
                <a:spcPct val="140028"/>
              </a:lnSpc>
              <a:spcBef>
                <a:spcPts val="0"/>
              </a:spcBef>
              <a:spcAft>
                <a:spcPts val="0"/>
              </a:spcAft>
              <a:buClr>
                <a:srgbClr val="000000"/>
              </a:buClr>
              <a:buSzPts val="3505"/>
              <a:buFont typeface="Arial"/>
              <a:buChar char="•"/>
            </a:pPr>
            <a:r>
              <a:rPr b="0" i="0" lang="en-US" sz="3505" u="none" cap="none" strike="noStrike">
                <a:solidFill>
                  <a:srgbClr val="000000"/>
                </a:solidFill>
                <a:latin typeface="Montserrat SemiBold"/>
                <a:ea typeface="Montserrat SemiBold"/>
                <a:cs typeface="Montserrat SemiBold"/>
                <a:sym typeface="Montserrat SemiBold"/>
              </a:rPr>
              <a:t>Refunds cost the store around 10% , the average for stores in the USA is 20%. </a:t>
            </a:r>
            <a:endParaRPr/>
          </a:p>
          <a:p>
            <a:pPr indent="0" lvl="0" marL="0" marR="0" rtl="0" algn="l">
              <a:lnSpc>
                <a:spcPct val="140028"/>
              </a:lnSpc>
              <a:spcBef>
                <a:spcPts val="0"/>
              </a:spcBef>
              <a:spcAft>
                <a:spcPts val="0"/>
              </a:spcAft>
              <a:buNone/>
            </a:pPr>
            <a:r>
              <a:t/>
            </a:r>
            <a:endParaRPr b="0" i="0" sz="3505" u="none" cap="none" strike="noStrike">
              <a:solidFill>
                <a:srgbClr val="000000"/>
              </a:solidFill>
              <a:latin typeface="Montserrat SemiBold"/>
              <a:ea typeface="Montserrat SemiBold"/>
              <a:cs typeface="Montserrat SemiBold"/>
              <a:sym typeface="Montserrat SemiBold"/>
            </a:endParaRPr>
          </a:p>
          <a:p>
            <a:pPr indent="-378453" lvl="1" marL="756908" marR="0" rtl="0" algn="l">
              <a:lnSpc>
                <a:spcPct val="140028"/>
              </a:lnSpc>
              <a:spcBef>
                <a:spcPts val="0"/>
              </a:spcBef>
              <a:spcAft>
                <a:spcPts val="0"/>
              </a:spcAft>
              <a:buClr>
                <a:srgbClr val="000000"/>
              </a:buClr>
              <a:buSzPts val="3505"/>
              <a:buFont typeface="Arial"/>
              <a:buChar char="•"/>
            </a:pPr>
            <a:r>
              <a:rPr b="0" i="0" lang="en-US" sz="3505" u="none" cap="none" strike="noStrike">
                <a:solidFill>
                  <a:srgbClr val="000000"/>
                </a:solidFill>
                <a:latin typeface="Montserrat SemiBold"/>
                <a:ea typeface="Montserrat SemiBold"/>
                <a:cs typeface="Montserrat SemiBold"/>
                <a:sym typeface="Montserrat SemiBold"/>
              </a:rPr>
              <a:t>Total number of customer since 2011 stands at 5506</a:t>
            </a:r>
            <a:endParaRPr/>
          </a:p>
          <a:p>
            <a:pPr indent="0" lvl="0" marL="0" marR="0" rtl="0" algn="l">
              <a:lnSpc>
                <a:spcPct val="140028"/>
              </a:lnSpc>
              <a:spcBef>
                <a:spcPts val="0"/>
              </a:spcBef>
              <a:spcAft>
                <a:spcPts val="0"/>
              </a:spcAft>
              <a:buNone/>
            </a:pPr>
            <a:r>
              <a:t/>
            </a:r>
            <a:endParaRPr b="0" i="0" sz="3505" u="none" cap="none" strike="noStrike">
              <a:solidFill>
                <a:srgbClr val="000000"/>
              </a:solidFill>
              <a:latin typeface="Montserrat SemiBold"/>
              <a:ea typeface="Montserrat SemiBold"/>
              <a:cs typeface="Montserrat SemiBold"/>
              <a:sym typeface="Montserrat SemiBold"/>
            </a:endParaRPr>
          </a:p>
          <a:p>
            <a:pPr indent="-378453" lvl="1" marL="756908" marR="0" rtl="0" algn="l">
              <a:lnSpc>
                <a:spcPct val="140028"/>
              </a:lnSpc>
              <a:spcBef>
                <a:spcPts val="0"/>
              </a:spcBef>
              <a:spcAft>
                <a:spcPts val="0"/>
              </a:spcAft>
              <a:buClr>
                <a:srgbClr val="000000"/>
              </a:buClr>
              <a:buSzPts val="3505"/>
              <a:buFont typeface="Arial"/>
              <a:buChar char="•"/>
            </a:pPr>
            <a:r>
              <a:rPr b="0" i="0" lang="en-US" sz="3505" u="none" cap="none" strike="noStrike">
                <a:solidFill>
                  <a:srgbClr val="000000"/>
                </a:solidFill>
                <a:latin typeface="Montserrat SemiBold"/>
                <a:ea typeface="Montserrat SemiBold"/>
                <a:cs typeface="Montserrat SemiBold"/>
                <a:sym typeface="Montserrat SemiBold"/>
              </a:rPr>
              <a:t>The total sales stand at 48.6 M since 2011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228dd2c8366_0_0"/>
          <p:cNvSpPr/>
          <p:nvPr/>
        </p:nvSpPr>
        <p:spPr>
          <a:xfrm>
            <a:off x="0" y="0"/>
            <a:ext cx="18288000" cy="5516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g228dd2c8366_0_0"/>
          <p:cNvGrpSpPr/>
          <p:nvPr/>
        </p:nvGrpSpPr>
        <p:grpSpPr>
          <a:xfrm rot="5400000">
            <a:off x="7601126" y="410103"/>
            <a:ext cx="3085741" cy="12455985"/>
            <a:chOff x="0" y="-38100"/>
            <a:chExt cx="812700" cy="850900"/>
          </a:xfrm>
        </p:grpSpPr>
        <p:sp>
          <p:nvSpPr>
            <p:cNvPr id="360" name="Google Shape;360;g228dd2c8366_0_0"/>
            <p:cNvSpPr/>
            <p:nvPr/>
          </p:nvSpPr>
          <p:spPr>
            <a:xfrm>
              <a:off x="0" y="0"/>
              <a:ext cx="96788" cy="812800"/>
            </a:xfrm>
            <a:custGeom>
              <a:rect b="b" l="l" r="r" t="t"/>
              <a:pathLst>
                <a:path extrusionOk="0" h="812800" w="96788">
                  <a:moveTo>
                    <a:pt x="0" y="0"/>
                  </a:moveTo>
                  <a:lnTo>
                    <a:pt x="96788" y="0"/>
                  </a:lnTo>
                  <a:lnTo>
                    <a:pt x="96788" y="812800"/>
                  </a:lnTo>
                  <a:lnTo>
                    <a:pt x="0" y="812800"/>
                  </a:lnTo>
                  <a:close/>
                </a:path>
              </a:pathLst>
            </a:custGeom>
            <a:solidFill>
              <a:srgbClr val="FFD02B"/>
            </a:solidFill>
            <a:ln>
              <a:noFill/>
            </a:ln>
          </p:spPr>
        </p:sp>
        <p:sp>
          <p:nvSpPr>
            <p:cNvPr id="361" name="Google Shape;361;g228dd2c8366_0_0"/>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2" name="Google Shape;362;g228dd2c8366_0_0"/>
          <p:cNvSpPr txBox="1"/>
          <p:nvPr/>
        </p:nvSpPr>
        <p:spPr>
          <a:xfrm>
            <a:off x="5735550" y="3945125"/>
            <a:ext cx="6816900" cy="984900"/>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lang="en-US" sz="6399">
                <a:solidFill>
                  <a:srgbClr val="242423"/>
                </a:solidFill>
                <a:latin typeface="Heebo"/>
                <a:ea typeface="Heebo"/>
                <a:cs typeface="Heebo"/>
                <a:sym typeface="Heebo"/>
              </a:rPr>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178" name="Shape 178"/>
        <p:cNvGrpSpPr/>
        <p:nvPr/>
      </p:nvGrpSpPr>
      <p:grpSpPr>
        <a:xfrm>
          <a:off x="0" y="0"/>
          <a:ext cx="0" cy="0"/>
          <a:chOff x="0" y="0"/>
          <a:chExt cx="0" cy="0"/>
        </a:xfrm>
      </p:grpSpPr>
      <p:sp>
        <p:nvSpPr>
          <p:cNvPr id="179" name="Google Shape;179;p2"/>
          <p:cNvSpPr/>
          <p:nvPr/>
        </p:nvSpPr>
        <p:spPr>
          <a:xfrm>
            <a:off x="15976065" y="2136736"/>
            <a:ext cx="4623869" cy="4004293"/>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CAE08"/>
          </a:solidFill>
          <a:ln>
            <a:noFill/>
          </a:ln>
        </p:spPr>
      </p:sp>
      <p:sp>
        <p:nvSpPr>
          <p:cNvPr id="180" name="Google Shape;180;p2"/>
          <p:cNvSpPr/>
          <p:nvPr/>
        </p:nvSpPr>
        <p:spPr>
          <a:xfrm>
            <a:off x="11541677" y="-573817"/>
            <a:ext cx="3129952" cy="2710553"/>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9C041"/>
          </a:solidFill>
          <a:ln>
            <a:noFill/>
          </a:ln>
        </p:spPr>
      </p:sp>
      <p:grpSp>
        <p:nvGrpSpPr>
          <p:cNvPr id="181" name="Google Shape;181;p2"/>
          <p:cNvGrpSpPr/>
          <p:nvPr/>
        </p:nvGrpSpPr>
        <p:grpSpPr>
          <a:xfrm>
            <a:off x="1221907" y="2780479"/>
            <a:ext cx="7784689" cy="3204620"/>
            <a:chOff x="0" y="0"/>
            <a:chExt cx="10379585" cy="4272828"/>
          </a:xfrm>
        </p:grpSpPr>
        <p:sp>
          <p:nvSpPr>
            <p:cNvPr id="182" name="Google Shape;182;p2"/>
            <p:cNvSpPr txBox="1"/>
            <p:nvPr/>
          </p:nvSpPr>
          <p:spPr>
            <a:xfrm>
              <a:off x="0" y="0"/>
              <a:ext cx="10379585" cy="1714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0" i="0" lang="en-US" sz="8499" u="none" cap="none" strike="noStrike">
                  <a:solidFill>
                    <a:srgbClr val="000000"/>
                  </a:solidFill>
                  <a:latin typeface="Fira Sans Medium"/>
                  <a:ea typeface="Fira Sans Medium"/>
                  <a:cs typeface="Fira Sans Medium"/>
                  <a:sym typeface="Fira Sans Medium"/>
                </a:rPr>
                <a:t>About me</a:t>
              </a:r>
              <a:endParaRPr/>
            </a:p>
          </p:txBody>
        </p:sp>
        <p:sp>
          <p:nvSpPr>
            <p:cNvPr id="183" name="Google Shape;183;p2"/>
            <p:cNvSpPr txBox="1"/>
            <p:nvPr/>
          </p:nvSpPr>
          <p:spPr>
            <a:xfrm>
              <a:off x="0" y="1920999"/>
              <a:ext cx="9298793" cy="2351829"/>
            </a:xfrm>
            <a:prstGeom prst="rect">
              <a:avLst/>
            </a:prstGeom>
            <a:noFill/>
            <a:ln>
              <a:noFill/>
            </a:ln>
          </p:spPr>
          <p:txBody>
            <a:bodyPr anchorCtr="0" anchor="t" bIns="0" lIns="0" spcFirstLastPara="1" rIns="0" wrap="square" tIns="0">
              <a:spAutoFit/>
            </a:bodyPr>
            <a:lstStyle/>
            <a:p>
              <a:pPr indent="-367027" lvl="1" marL="734055" marR="0" rtl="0" algn="l">
                <a:lnSpc>
                  <a:spcPct val="140011"/>
                </a:lnSpc>
                <a:spcBef>
                  <a:spcPts val="0"/>
                </a:spcBef>
                <a:spcAft>
                  <a:spcPts val="0"/>
                </a:spcAft>
                <a:buClr>
                  <a:srgbClr val="000000"/>
                </a:buClr>
                <a:buSzPts val="3399"/>
                <a:buFont typeface="Arial"/>
                <a:buChar char="•"/>
              </a:pPr>
              <a:r>
                <a:rPr b="0" i="0" lang="en-US" sz="3399" u="none" cap="none" strike="noStrike">
                  <a:solidFill>
                    <a:srgbClr val="000000"/>
                  </a:solidFill>
                  <a:latin typeface="Fira Sans Light"/>
                  <a:ea typeface="Fira Sans Light"/>
                  <a:cs typeface="Fira Sans Light"/>
                  <a:sym typeface="Fira Sans Light"/>
                </a:rPr>
                <a:t>Resourceful, analytical, decisive. </a:t>
              </a:r>
              <a:endParaRPr/>
            </a:p>
            <a:p>
              <a:pPr indent="-367027" lvl="1" marL="734055" marR="0" rtl="0" algn="l">
                <a:lnSpc>
                  <a:spcPct val="140011"/>
                </a:lnSpc>
                <a:spcBef>
                  <a:spcPts val="0"/>
                </a:spcBef>
                <a:spcAft>
                  <a:spcPts val="0"/>
                </a:spcAft>
                <a:buClr>
                  <a:srgbClr val="000000"/>
                </a:buClr>
                <a:buSzPts val="3399"/>
                <a:buFont typeface="Arial"/>
                <a:buChar char="•"/>
              </a:pPr>
              <a:r>
                <a:rPr b="0" i="0" lang="en-US" sz="3399" u="none" cap="none" strike="noStrike">
                  <a:solidFill>
                    <a:srgbClr val="000000"/>
                  </a:solidFill>
                  <a:latin typeface="Fira Sans Light"/>
                  <a:ea typeface="Fira Sans Light"/>
                  <a:cs typeface="Fira Sans Light"/>
                  <a:sym typeface="Fira Sans Light"/>
                </a:rPr>
                <a:t>Effective communicator </a:t>
              </a:r>
              <a:endParaRPr/>
            </a:p>
            <a:p>
              <a:pPr indent="-367027" lvl="1" marL="734055" marR="0" rtl="0" algn="l">
                <a:lnSpc>
                  <a:spcPct val="140011"/>
                </a:lnSpc>
                <a:spcBef>
                  <a:spcPts val="0"/>
                </a:spcBef>
                <a:spcAft>
                  <a:spcPts val="0"/>
                </a:spcAft>
                <a:buClr>
                  <a:srgbClr val="000000"/>
                </a:buClr>
                <a:buSzPts val="3399"/>
                <a:buFont typeface="Arial"/>
                <a:buChar char="•"/>
              </a:pPr>
              <a:r>
                <a:rPr b="0" i="0" lang="en-US" sz="3399" u="none" cap="none" strike="noStrike">
                  <a:solidFill>
                    <a:srgbClr val="000000"/>
                  </a:solidFill>
                  <a:latin typeface="Fira Sans Light"/>
                  <a:ea typeface="Fira Sans Light"/>
                  <a:cs typeface="Fira Sans Light"/>
                  <a:sym typeface="Fira Sans Light"/>
                </a:rPr>
                <a:t>A love for efficient processes. </a:t>
              </a:r>
              <a:endParaRPr/>
            </a:p>
          </p:txBody>
        </p:sp>
      </p:grpSp>
      <p:sp>
        <p:nvSpPr>
          <p:cNvPr id="184" name="Google Shape;184;p2"/>
          <p:cNvSpPr/>
          <p:nvPr/>
        </p:nvSpPr>
        <p:spPr>
          <a:xfrm>
            <a:off x="12014685" y="736458"/>
            <a:ext cx="5793817" cy="5017185"/>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3">
              <a:alphaModFix/>
            </a:blip>
            <a:stretch>
              <a:fillRect b="-4717" l="0" r="0" t="-4717"/>
            </a:stretch>
          </a:blipFill>
          <a:ln>
            <a:noFill/>
          </a:ln>
        </p:spPr>
      </p:sp>
      <p:cxnSp>
        <p:nvCxnSpPr>
          <p:cNvPr id="185" name="Google Shape;185;p2"/>
          <p:cNvCxnSpPr/>
          <p:nvPr/>
        </p:nvCxnSpPr>
        <p:spPr>
          <a:xfrm rot="2047">
            <a:off x="1268570" y="9539288"/>
            <a:ext cx="15990731" cy="0"/>
          </a:xfrm>
          <a:prstGeom prst="straightConnector1">
            <a:avLst/>
          </a:prstGeom>
          <a:noFill/>
          <a:ln cap="rnd" cmpd="sng" w="19050">
            <a:solidFill>
              <a:srgbClr val="F9C041"/>
            </a:solidFill>
            <a:prstDash val="solid"/>
            <a:round/>
            <a:headEnd len="sm" w="sm" type="none"/>
            <a:tailEnd len="sm" w="sm" type="none"/>
          </a:ln>
        </p:spPr>
      </p:cxnSp>
      <p:sp>
        <p:nvSpPr>
          <p:cNvPr id="186" name="Google Shape;186;p2"/>
          <p:cNvSpPr txBox="1"/>
          <p:nvPr/>
        </p:nvSpPr>
        <p:spPr>
          <a:xfrm>
            <a:off x="1028700" y="7674118"/>
            <a:ext cx="3364800" cy="121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600" u="none" cap="none" strike="noStrike">
                <a:solidFill>
                  <a:srgbClr val="000000"/>
                </a:solidFill>
                <a:latin typeface="Fira Sans Medium"/>
                <a:ea typeface="Fira Sans Medium"/>
                <a:cs typeface="Fira Sans Medium"/>
                <a:sym typeface="Fira Sans Medium"/>
              </a:rPr>
              <a:t>Maths Tutor/ Admin Assistant</a:t>
            </a:r>
            <a:endParaRPr/>
          </a:p>
        </p:txBody>
      </p:sp>
      <p:sp>
        <p:nvSpPr>
          <p:cNvPr id="187" name="Google Shape;187;p2"/>
          <p:cNvSpPr txBox="1"/>
          <p:nvPr/>
        </p:nvSpPr>
        <p:spPr>
          <a:xfrm>
            <a:off x="5385214" y="7674118"/>
            <a:ext cx="3364925" cy="10953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600" u="none" cap="none" strike="noStrike">
                <a:solidFill>
                  <a:srgbClr val="000000"/>
                </a:solidFill>
                <a:latin typeface="Fira Sans Medium"/>
                <a:ea typeface="Fira Sans Medium"/>
                <a:cs typeface="Fira Sans Medium"/>
                <a:sym typeface="Fira Sans Medium"/>
              </a:rPr>
              <a:t>Trainee Data Analyst</a:t>
            </a:r>
            <a:endParaRPr/>
          </a:p>
        </p:txBody>
      </p:sp>
      <p:sp>
        <p:nvSpPr>
          <p:cNvPr id="188" name="Google Shape;188;p2"/>
          <p:cNvSpPr txBox="1"/>
          <p:nvPr/>
        </p:nvSpPr>
        <p:spPr>
          <a:xfrm>
            <a:off x="13419233" y="7674118"/>
            <a:ext cx="3364925" cy="5524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600" u="none" cap="none" strike="noStrike">
                <a:solidFill>
                  <a:srgbClr val="000000"/>
                </a:solidFill>
                <a:latin typeface="Fira Sans Medium"/>
                <a:ea typeface="Fira Sans Medium"/>
                <a:cs typeface="Fira Sans Medium"/>
                <a:sym typeface="Fira Sans Medium"/>
              </a:rPr>
              <a:t>Niyo Bootcamp</a:t>
            </a:r>
            <a:endParaRPr/>
          </a:p>
        </p:txBody>
      </p:sp>
      <p:sp>
        <p:nvSpPr>
          <p:cNvPr id="189" name="Google Shape;189;p2"/>
          <p:cNvSpPr txBox="1"/>
          <p:nvPr/>
        </p:nvSpPr>
        <p:spPr>
          <a:xfrm>
            <a:off x="9605817" y="7674118"/>
            <a:ext cx="3364925" cy="10953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600" u="none" cap="none" strike="noStrike">
                <a:solidFill>
                  <a:srgbClr val="000000"/>
                </a:solidFill>
                <a:latin typeface="Fira Sans Medium"/>
                <a:ea typeface="Fira Sans Medium"/>
                <a:cs typeface="Fira Sans Medium"/>
                <a:sym typeface="Fira Sans Medium"/>
              </a:rPr>
              <a:t>Admin in Education</a:t>
            </a:r>
            <a:endParaRPr/>
          </a:p>
        </p:txBody>
      </p:sp>
      <p:sp>
        <p:nvSpPr>
          <p:cNvPr id="190" name="Google Shape;190;p2"/>
          <p:cNvSpPr/>
          <p:nvPr/>
        </p:nvSpPr>
        <p:spPr>
          <a:xfrm>
            <a:off x="2330959" y="9369896"/>
            <a:ext cx="380203" cy="329258"/>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9C041"/>
          </a:solidFill>
          <a:ln>
            <a:noFill/>
          </a:ln>
        </p:spPr>
      </p:sp>
      <p:sp>
        <p:nvSpPr>
          <p:cNvPr id="191" name="Google Shape;191;p2"/>
          <p:cNvSpPr/>
          <p:nvPr/>
        </p:nvSpPr>
        <p:spPr>
          <a:xfrm>
            <a:off x="6619518" y="9388946"/>
            <a:ext cx="380203" cy="329258"/>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9C041"/>
          </a:solidFill>
          <a:ln>
            <a:noFill/>
          </a:ln>
        </p:spPr>
      </p:sp>
      <p:sp>
        <p:nvSpPr>
          <p:cNvPr id="192" name="Google Shape;192;p2"/>
          <p:cNvSpPr/>
          <p:nvPr/>
        </p:nvSpPr>
        <p:spPr>
          <a:xfrm>
            <a:off x="10908076" y="9369896"/>
            <a:ext cx="380203" cy="329258"/>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9C041"/>
          </a:solidFill>
          <a:ln>
            <a:noFill/>
          </a:ln>
        </p:spPr>
      </p:sp>
      <p:sp>
        <p:nvSpPr>
          <p:cNvPr id="193" name="Google Shape;193;p2"/>
          <p:cNvSpPr/>
          <p:nvPr/>
        </p:nvSpPr>
        <p:spPr>
          <a:xfrm>
            <a:off x="14911594" y="9369896"/>
            <a:ext cx="380203" cy="329258"/>
          </a:xfrm>
          <a:custGeom>
            <a:rect b="b" l="l" r="r" t="t"/>
            <a:pathLst>
              <a:path extrusionOk="0"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9C041"/>
          </a:solid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grpSp>
        <p:nvGrpSpPr>
          <p:cNvPr id="198" name="Google Shape;198;p3"/>
          <p:cNvGrpSpPr/>
          <p:nvPr/>
        </p:nvGrpSpPr>
        <p:grpSpPr>
          <a:xfrm>
            <a:off x="0" y="-144661"/>
            <a:ext cx="18287996" cy="3230765"/>
            <a:chOff x="0" y="-38100"/>
            <a:chExt cx="4816592" cy="850900"/>
          </a:xfrm>
        </p:grpSpPr>
        <p:sp>
          <p:nvSpPr>
            <p:cNvPr id="199" name="Google Shape;199;p3"/>
            <p:cNvSpPr/>
            <p:nvPr/>
          </p:nvSpPr>
          <p:spPr>
            <a:xfrm>
              <a:off x="0" y="0"/>
              <a:ext cx="4816592" cy="270933"/>
            </a:xfrm>
            <a:custGeom>
              <a:rect b="b" l="l" r="r" t="t"/>
              <a:pathLst>
                <a:path extrusionOk="0" h="270933" w="4816592">
                  <a:moveTo>
                    <a:pt x="0" y="0"/>
                  </a:moveTo>
                  <a:lnTo>
                    <a:pt x="4816592" y="0"/>
                  </a:lnTo>
                  <a:lnTo>
                    <a:pt x="4816592" y="270933"/>
                  </a:lnTo>
                  <a:lnTo>
                    <a:pt x="0" y="270933"/>
                  </a:lnTo>
                  <a:close/>
                </a:path>
              </a:pathLst>
            </a:custGeom>
            <a:solidFill>
              <a:srgbClr val="FFD02B"/>
            </a:solidFill>
            <a:ln>
              <a:noFill/>
            </a:ln>
          </p:spPr>
        </p:sp>
        <p:sp>
          <p:nvSpPr>
            <p:cNvPr id="200" name="Google Shape;200;p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01" name="Google Shape;201;p3"/>
          <p:cNvCxnSpPr/>
          <p:nvPr/>
        </p:nvCxnSpPr>
        <p:spPr>
          <a:xfrm>
            <a:off x="3679431" y="5065555"/>
            <a:ext cx="2936227" cy="0"/>
          </a:xfrm>
          <a:prstGeom prst="straightConnector1">
            <a:avLst/>
          </a:prstGeom>
          <a:noFill/>
          <a:ln cap="flat" cmpd="sng" w="28575">
            <a:solidFill>
              <a:srgbClr val="31356E"/>
            </a:solidFill>
            <a:prstDash val="solid"/>
            <a:round/>
            <a:headEnd len="sm" w="sm" type="none"/>
            <a:tailEnd len="sm" w="sm" type="none"/>
          </a:ln>
        </p:spPr>
      </p:cxnSp>
      <p:cxnSp>
        <p:nvCxnSpPr>
          <p:cNvPr id="202" name="Google Shape;202;p3"/>
          <p:cNvCxnSpPr/>
          <p:nvPr/>
        </p:nvCxnSpPr>
        <p:spPr>
          <a:xfrm>
            <a:off x="7675886" y="5065555"/>
            <a:ext cx="2936227" cy="0"/>
          </a:xfrm>
          <a:prstGeom prst="straightConnector1">
            <a:avLst/>
          </a:prstGeom>
          <a:noFill/>
          <a:ln cap="flat" cmpd="sng" w="28575">
            <a:solidFill>
              <a:srgbClr val="31356E"/>
            </a:solidFill>
            <a:prstDash val="solid"/>
            <a:round/>
            <a:headEnd len="sm" w="sm" type="none"/>
            <a:tailEnd len="sm" w="sm" type="none"/>
          </a:ln>
        </p:spPr>
      </p:cxnSp>
      <p:grpSp>
        <p:nvGrpSpPr>
          <p:cNvPr id="203" name="Google Shape;203;p3"/>
          <p:cNvGrpSpPr/>
          <p:nvPr/>
        </p:nvGrpSpPr>
        <p:grpSpPr>
          <a:xfrm>
            <a:off x="2619204" y="4461721"/>
            <a:ext cx="1060228" cy="1141335"/>
            <a:chOff x="0" y="-76200"/>
            <a:chExt cx="825825" cy="889000"/>
          </a:xfrm>
        </p:grpSpPr>
        <p:sp>
          <p:nvSpPr>
            <p:cNvPr id="204" name="Google Shape;204;p3"/>
            <p:cNvSpPr/>
            <p:nvPr/>
          </p:nvSpPr>
          <p:spPr>
            <a:xfrm>
              <a:off x="0" y="0"/>
              <a:ext cx="825825" cy="810524"/>
            </a:xfrm>
            <a:custGeom>
              <a:rect b="b" l="l" r="r" t="t"/>
              <a:pathLst>
                <a:path extrusionOk="0" h="810524" w="825825">
                  <a:moveTo>
                    <a:pt x="0" y="0"/>
                  </a:moveTo>
                  <a:lnTo>
                    <a:pt x="825825" y="0"/>
                  </a:lnTo>
                  <a:lnTo>
                    <a:pt x="825825" y="810524"/>
                  </a:lnTo>
                  <a:lnTo>
                    <a:pt x="0" y="810524"/>
                  </a:lnTo>
                  <a:close/>
                </a:path>
              </a:pathLst>
            </a:custGeom>
            <a:solidFill>
              <a:srgbClr val="F8EAA0"/>
            </a:solidFill>
            <a:ln>
              <a:noFill/>
            </a:ln>
          </p:spPr>
        </p:sp>
        <p:sp>
          <p:nvSpPr>
            <p:cNvPr id="205" name="Google Shape;205;p3"/>
            <p:cNvSpPr txBox="1"/>
            <p:nvPr/>
          </p:nvSpPr>
          <p:spPr>
            <a:xfrm>
              <a:off x="0" y="-76200"/>
              <a:ext cx="812800" cy="889000"/>
            </a:xfrm>
            <a:prstGeom prst="rect">
              <a:avLst/>
            </a:prstGeom>
            <a:noFill/>
            <a:ln>
              <a:noFill/>
            </a:ln>
          </p:spPr>
          <p:txBody>
            <a:bodyPr anchorCtr="0" anchor="ctr" bIns="0" lIns="0" spcFirstLastPara="1" rIns="0" wrap="square" tIns="0">
              <a:noAutofit/>
            </a:bodyPr>
            <a:lstStyle/>
            <a:p>
              <a:pPr indent="0" lvl="0" marL="0" marR="0" rtl="0" algn="ctr">
                <a:lnSpc>
                  <a:spcPct val="140000"/>
                </a:lnSpc>
                <a:spcBef>
                  <a:spcPts val="0"/>
                </a:spcBef>
                <a:spcAft>
                  <a:spcPts val="0"/>
                </a:spcAft>
                <a:buNone/>
              </a:pPr>
              <a:r>
                <a:rPr b="0" i="0" lang="en-US" sz="4400" u="none" cap="none" strike="noStrike">
                  <a:solidFill>
                    <a:srgbClr val="000000"/>
                  </a:solidFill>
                  <a:latin typeface="Arial"/>
                  <a:ea typeface="Arial"/>
                  <a:cs typeface="Arial"/>
                  <a:sym typeface="Arial"/>
                </a:rPr>
                <a:t>1</a:t>
              </a:r>
              <a:endParaRPr/>
            </a:p>
          </p:txBody>
        </p:sp>
      </p:grpSp>
      <p:grpSp>
        <p:nvGrpSpPr>
          <p:cNvPr id="206" name="Google Shape;206;p3"/>
          <p:cNvGrpSpPr/>
          <p:nvPr/>
        </p:nvGrpSpPr>
        <p:grpSpPr>
          <a:xfrm>
            <a:off x="6615659" y="4461721"/>
            <a:ext cx="1060228" cy="1141335"/>
            <a:chOff x="0" y="-76200"/>
            <a:chExt cx="825825" cy="889000"/>
          </a:xfrm>
        </p:grpSpPr>
        <p:sp>
          <p:nvSpPr>
            <p:cNvPr id="207" name="Google Shape;207;p3"/>
            <p:cNvSpPr/>
            <p:nvPr/>
          </p:nvSpPr>
          <p:spPr>
            <a:xfrm>
              <a:off x="0" y="0"/>
              <a:ext cx="825825" cy="810524"/>
            </a:xfrm>
            <a:custGeom>
              <a:rect b="b" l="l" r="r" t="t"/>
              <a:pathLst>
                <a:path extrusionOk="0" h="810524" w="825825">
                  <a:moveTo>
                    <a:pt x="0" y="0"/>
                  </a:moveTo>
                  <a:lnTo>
                    <a:pt x="825825" y="0"/>
                  </a:lnTo>
                  <a:lnTo>
                    <a:pt x="825825" y="810524"/>
                  </a:lnTo>
                  <a:lnTo>
                    <a:pt x="0" y="810524"/>
                  </a:lnTo>
                  <a:close/>
                </a:path>
              </a:pathLst>
            </a:custGeom>
            <a:solidFill>
              <a:srgbClr val="F8EAA0"/>
            </a:solidFill>
            <a:ln>
              <a:noFill/>
            </a:ln>
          </p:spPr>
        </p:sp>
        <p:sp>
          <p:nvSpPr>
            <p:cNvPr id="208" name="Google Shape;208;p3"/>
            <p:cNvSpPr txBox="1"/>
            <p:nvPr/>
          </p:nvSpPr>
          <p:spPr>
            <a:xfrm>
              <a:off x="0" y="-76200"/>
              <a:ext cx="812800" cy="889000"/>
            </a:xfrm>
            <a:prstGeom prst="rect">
              <a:avLst/>
            </a:prstGeom>
            <a:noFill/>
            <a:ln>
              <a:noFill/>
            </a:ln>
          </p:spPr>
          <p:txBody>
            <a:bodyPr anchorCtr="0" anchor="ctr" bIns="0" lIns="0" spcFirstLastPara="1" rIns="0" wrap="square" tIns="0">
              <a:noAutofit/>
            </a:bodyPr>
            <a:lstStyle/>
            <a:p>
              <a:pPr indent="0" lvl="0" marL="0" marR="0" rtl="0" algn="ctr">
                <a:lnSpc>
                  <a:spcPct val="140000"/>
                </a:lnSpc>
                <a:spcBef>
                  <a:spcPts val="0"/>
                </a:spcBef>
                <a:spcAft>
                  <a:spcPts val="0"/>
                </a:spcAft>
                <a:buNone/>
              </a:pPr>
              <a:r>
                <a:rPr b="0" i="0" lang="en-US" sz="4400" u="none" cap="none" strike="noStrike">
                  <a:solidFill>
                    <a:srgbClr val="000000"/>
                  </a:solidFill>
                  <a:latin typeface="Arial"/>
                  <a:ea typeface="Arial"/>
                  <a:cs typeface="Arial"/>
                  <a:sym typeface="Arial"/>
                </a:rPr>
                <a:t>2</a:t>
              </a:r>
              <a:endParaRPr/>
            </a:p>
          </p:txBody>
        </p:sp>
      </p:grpSp>
      <p:sp>
        <p:nvSpPr>
          <p:cNvPr id="209" name="Google Shape;209;p3"/>
          <p:cNvSpPr txBox="1"/>
          <p:nvPr/>
        </p:nvSpPr>
        <p:spPr>
          <a:xfrm>
            <a:off x="1028700" y="1891433"/>
            <a:ext cx="16135350" cy="883920"/>
          </a:xfrm>
          <a:prstGeom prst="rect">
            <a:avLst/>
          </a:prstGeom>
          <a:noFill/>
          <a:ln>
            <a:noFill/>
          </a:ln>
        </p:spPr>
        <p:txBody>
          <a:bodyPr anchorCtr="0" anchor="t" bIns="0" lIns="0" spcFirstLastPara="1" rIns="0" wrap="square" tIns="0">
            <a:spAutoFit/>
          </a:bodyPr>
          <a:lstStyle/>
          <a:p>
            <a:pPr indent="0" lvl="0" marL="0" marR="0" rtl="0" algn="ctr">
              <a:lnSpc>
                <a:spcPct val="105000"/>
              </a:lnSpc>
              <a:spcBef>
                <a:spcPts val="0"/>
              </a:spcBef>
              <a:spcAft>
                <a:spcPts val="0"/>
              </a:spcAft>
              <a:buNone/>
            </a:pPr>
            <a:r>
              <a:rPr b="0" i="0" lang="en-US" sz="6399" u="none" cap="none" strike="noStrike">
                <a:solidFill>
                  <a:srgbClr val="000000"/>
                </a:solidFill>
                <a:latin typeface="Arial"/>
                <a:ea typeface="Arial"/>
                <a:cs typeface="Arial"/>
                <a:sym typeface="Arial"/>
              </a:rPr>
              <a:t>Overview</a:t>
            </a:r>
            <a:endParaRPr/>
          </a:p>
        </p:txBody>
      </p:sp>
      <p:sp>
        <p:nvSpPr>
          <p:cNvPr id="210" name="Google Shape;210;p3"/>
          <p:cNvSpPr txBox="1"/>
          <p:nvPr/>
        </p:nvSpPr>
        <p:spPr>
          <a:xfrm>
            <a:off x="5732271" y="6314509"/>
            <a:ext cx="2827003" cy="565977"/>
          </a:xfrm>
          <a:prstGeom prst="rect">
            <a:avLst/>
          </a:prstGeom>
          <a:noFill/>
          <a:ln>
            <a:noFill/>
          </a:ln>
        </p:spPr>
        <p:txBody>
          <a:bodyPr anchorCtr="0" anchor="t" bIns="0" lIns="0" spcFirstLastPara="1" rIns="0" wrap="square" tIns="0">
            <a:spAutoFit/>
          </a:bodyPr>
          <a:lstStyle/>
          <a:p>
            <a:pPr indent="0" lvl="0" marL="0" marR="0" rtl="0" algn="ctr">
              <a:lnSpc>
                <a:spcPct val="140030"/>
              </a:lnSpc>
              <a:spcBef>
                <a:spcPts val="0"/>
              </a:spcBef>
              <a:spcAft>
                <a:spcPts val="0"/>
              </a:spcAft>
              <a:buNone/>
            </a:pPr>
            <a:r>
              <a:rPr b="0" i="0" lang="en-US" sz="3295" u="none" cap="none" strike="noStrike">
                <a:solidFill>
                  <a:srgbClr val="000000"/>
                </a:solidFill>
                <a:latin typeface="Arial"/>
                <a:ea typeface="Arial"/>
                <a:cs typeface="Arial"/>
                <a:sym typeface="Arial"/>
              </a:rPr>
              <a:t>DATA SET</a:t>
            </a:r>
            <a:endParaRPr/>
          </a:p>
        </p:txBody>
      </p:sp>
      <p:sp>
        <p:nvSpPr>
          <p:cNvPr id="211" name="Google Shape;211;p3"/>
          <p:cNvSpPr txBox="1"/>
          <p:nvPr/>
        </p:nvSpPr>
        <p:spPr>
          <a:xfrm>
            <a:off x="1701834" y="6314509"/>
            <a:ext cx="2894967" cy="565977"/>
          </a:xfrm>
          <a:prstGeom prst="rect">
            <a:avLst/>
          </a:prstGeom>
          <a:noFill/>
          <a:ln>
            <a:noFill/>
          </a:ln>
        </p:spPr>
        <p:txBody>
          <a:bodyPr anchorCtr="0" anchor="t" bIns="0" lIns="0" spcFirstLastPara="1" rIns="0" wrap="square" tIns="0">
            <a:spAutoFit/>
          </a:bodyPr>
          <a:lstStyle/>
          <a:p>
            <a:pPr indent="0" lvl="0" marL="0" marR="0" rtl="0" algn="ctr">
              <a:lnSpc>
                <a:spcPct val="140030"/>
              </a:lnSpc>
              <a:spcBef>
                <a:spcPts val="0"/>
              </a:spcBef>
              <a:spcAft>
                <a:spcPts val="0"/>
              </a:spcAft>
              <a:buNone/>
            </a:pPr>
            <a:r>
              <a:rPr b="0" i="0" lang="en-US" sz="3295" u="none" cap="none" strike="noStrike">
                <a:solidFill>
                  <a:srgbClr val="000000"/>
                </a:solidFill>
                <a:latin typeface="Arial"/>
                <a:ea typeface="Arial"/>
                <a:cs typeface="Arial"/>
                <a:sym typeface="Arial"/>
              </a:rPr>
              <a:t>NIYO</a:t>
            </a:r>
            <a:endParaRPr/>
          </a:p>
        </p:txBody>
      </p:sp>
      <p:sp>
        <p:nvSpPr>
          <p:cNvPr id="212" name="Google Shape;212;p3"/>
          <p:cNvSpPr txBox="1"/>
          <p:nvPr/>
        </p:nvSpPr>
        <p:spPr>
          <a:xfrm>
            <a:off x="9694744" y="6314509"/>
            <a:ext cx="2894967" cy="565977"/>
          </a:xfrm>
          <a:prstGeom prst="rect">
            <a:avLst/>
          </a:prstGeom>
          <a:noFill/>
          <a:ln>
            <a:noFill/>
          </a:ln>
        </p:spPr>
        <p:txBody>
          <a:bodyPr anchorCtr="0" anchor="t" bIns="0" lIns="0" spcFirstLastPara="1" rIns="0" wrap="square" tIns="0">
            <a:spAutoFit/>
          </a:bodyPr>
          <a:lstStyle/>
          <a:p>
            <a:pPr indent="0" lvl="0" marL="0" marR="0" rtl="0" algn="ctr">
              <a:lnSpc>
                <a:spcPct val="140030"/>
              </a:lnSpc>
              <a:spcBef>
                <a:spcPts val="0"/>
              </a:spcBef>
              <a:spcAft>
                <a:spcPts val="0"/>
              </a:spcAft>
              <a:buNone/>
            </a:pPr>
            <a:r>
              <a:rPr b="0" i="0" lang="en-US" sz="3295" u="none" cap="none" strike="noStrike">
                <a:solidFill>
                  <a:srgbClr val="000000"/>
                </a:solidFill>
                <a:latin typeface="Arial"/>
                <a:ea typeface="Arial"/>
                <a:cs typeface="Arial"/>
                <a:sym typeface="Arial"/>
              </a:rPr>
              <a:t>ANALYSIS</a:t>
            </a:r>
            <a:endParaRPr/>
          </a:p>
        </p:txBody>
      </p:sp>
      <p:grpSp>
        <p:nvGrpSpPr>
          <p:cNvPr id="213" name="Google Shape;213;p3"/>
          <p:cNvGrpSpPr/>
          <p:nvPr/>
        </p:nvGrpSpPr>
        <p:grpSpPr>
          <a:xfrm>
            <a:off x="10612114" y="4461721"/>
            <a:ext cx="1060228" cy="1141335"/>
            <a:chOff x="0" y="-76200"/>
            <a:chExt cx="825825" cy="889000"/>
          </a:xfrm>
        </p:grpSpPr>
        <p:sp>
          <p:nvSpPr>
            <p:cNvPr id="214" name="Google Shape;214;p3"/>
            <p:cNvSpPr/>
            <p:nvPr/>
          </p:nvSpPr>
          <p:spPr>
            <a:xfrm>
              <a:off x="0" y="0"/>
              <a:ext cx="825825" cy="810524"/>
            </a:xfrm>
            <a:custGeom>
              <a:rect b="b" l="l" r="r" t="t"/>
              <a:pathLst>
                <a:path extrusionOk="0" h="810524" w="825825">
                  <a:moveTo>
                    <a:pt x="0" y="0"/>
                  </a:moveTo>
                  <a:lnTo>
                    <a:pt x="825825" y="0"/>
                  </a:lnTo>
                  <a:lnTo>
                    <a:pt x="825825" y="810524"/>
                  </a:lnTo>
                  <a:lnTo>
                    <a:pt x="0" y="810524"/>
                  </a:lnTo>
                  <a:close/>
                </a:path>
              </a:pathLst>
            </a:custGeom>
            <a:solidFill>
              <a:srgbClr val="F8EAA0"/>
            </a:solidFill>
            <a:ln>
              <a:noFill/>
            </a:ln>
          </p:spPr>
        </p:sp>
        <p:sp>
          <p:nvSpPr>
            <p:cNvPr id="215" name="Google Shape;215;p3"/>
            <p:cNvSpPr txBox="1"/>
            <p:nvPr/>
          </p:nvSpPr>
          <p:spPr>
            <a:xfrm>
              <a:off x="0" y="-76200"/>
              <a:ext cx="812800" cy="889000"/>
            </a:xfrm>
            <a:prstGeom prst="rect">
              <a:avLst/>
            </a:prstGeom>
            <a:noFill/>
            <a:ln>
              <a:noFill/>
            </a:ln>
          </p:spPr>
          <p:txBody>
            <a:bodyPr anchorCtr="0" anchor="ctr" bIns="0" lIns="0" spcFirstLastPara="1" rIns="0" wrap="square" tIns="0">
              <a:noAutofit/>
            </a:bodyPr>
            <a:lstStyle/>
            <a:p>
              <a:pPr indent="0" lvl="0" marL="0" marR="0" rtl="0" algn="ctr">
                <a:lnSpc>
                  <a:spcPct val="140000"/>
                </a:lnSpc>
                <a:spcBef>
                  <a:spcPts val="0"/>
                </a:spcBef>
                <a:spcAft>
                  <a:spcPts val="0"/>
                </a:spcAft>
                <a:buNone/>
              </a:pPr>
              <a:r>
                <a:rPr b="0" i="0" lang="en-US" sz="4400" u="none" cap="none" strike="noStrike">
                  <a:solidFill>
                    <a:srgbClr val="000000"/>
                  </a:solidFill>
                  <a:latin typeface="Arial"/>
                  <a:ea typeface="Arial"/>
                  <a:cs typeface="Arial"/>
                  <a:sym typeface="Arial"/>
                </a:rPr>
                <a:t>3</a:t>
              </a:r>
              <a:endParaRPr/>
            </a:p>
          </p:txBody>
        </p:sp>
      </p:grpSp>
      <p:cxnSp>
        <p:nvCxnSpPr>
          <p:cNvPr id="216" name="Google Shape;216;p3"/>
          <p:cNvCxnSpPr/>
          <p:nvPr/>
        </p:nvCxnSpPr>
        <p:spPr>
          <a:xfrm>
            <a:off x="11672341" y="5065555"/>
            <a:ext cx="2936227" cy="0"/>
          </a:xfrm>
          <a:prstGeom prst="straightConnector1">
            <a:avLst/>
          </a:prstGeom>
          <a:noFill/>
          <a:ln cap="flat" cmpd="sng" w="28575">
            <a:solidFill>
              <a:srgbClr val="31356E"/>
            </a:solidFill>
            <a:prstDash val="solid"/>
            <a:round/>
            <a:headEnd len="sm" w="sm" type="none"/>
            <a:tailEnd len="sm" w="sm" type="none"/>
          </a:ln>
        </p:spPr>
      </p:cxnSp>
      <p:sp>
        <p:nvSpPr>
          <p:cNvPr id="217" name="Google Shape;217;p3"/>
          <p:cNvSpPr txBox="1"/>
          <p:nvPr/>
        </p:nvSpPr>
        <p:spPr>
          <a:xfrm>
            <a:off x="13691199" y="6314509"/>
            <a:ext cx="2894967" cy="565977"/>
          </a:xfrm>
          <a:prstGeom prst="rect">
            <a:avLst/>
          </a:prstGeom>
          <a:noFill/>
          <a:ln>
            <a:noFill/>
          </a:ln>
        </p:spPr>
        <p:txBody>
          <a:bodyPr anchorCtr="0" anchor="t" bIns="0" lIns="0" spcFirstLastPara="1" rIns="0" wrap="square" tIns="0">
            <a:spAutoFit/>
          </a:bodyPr>
          <a:lstStyle/>
          <a:p>
            <a:pPr indent="0" lvl="0" marL="0" marR="0" rtl="0" algn="ctr">
              <a:lnSpc>
                <a:spcPct val="140030"/>
              </a:lnSpc>
              <a:spcBef>
                <a:spcPts val="0"/>
              </a:spcBef>
              <a:spcAft>
                <a:spcPts val="0"/>
              </a:spcAft>
              <a:buNone/>
            </a:pPr>
            <a:r>
              <a:rPr b="0" i="0" lang="en-US" sz="3295" u="none" cap="none" strike="noStrike">
                <a:solidFill>
                  <a:srgbClr val="000000"/>
                </a:solidFill>
                <a:latin typeface="Arial"/>
                <a:ea typeface="Arial"/>
                <a:cs typeface="Arial"/>
                <a:sym typeface="Arial"/>
              </a:rPr>
              <a:t>INSIGHTS</a:t>
            </a:r>
            <a:endParaRPr/>
          </a:p>
        </p:txBody>
      </p:sp>
      <p:grpSp>
        <p:nvGrpSpPr>
          <p:cNvPr id="218" name="Google Shape;218;p3"/>
          <p:cNvGrpSpPr/>
          <p:nvPr/>
        </p:nvGrpSpPr>
        <p:grpSpPr>
          <a:xfrm>
            <a:off x="14608569" y="4461721"/>
            <a:ext cx="1060228" cy="1141335"/>
            <a:chOff x="0" y="-76200"/>
            <a:chExt cx="825825" cy="889000"/>
          </a:xfrm>
        </p:grpSpPr>
        <p:sp>
          <p:nvSpPr>
            <p:cNvPr id="219" name="Google Shape;219;p3"/>
            <p:cNvSpPr/>
            <p:nvPr/>
          </p:nvSpPr>
          <p:spPr>
            <a:xfrm>
              <a:off x="0" y="0"/>
              <a:ext cx="825825" cy="810524"/>
            </a:xfrm>
            <a:custGeom>
              <a:rect b="b" l="l" r="r" t="t"/>
              <a:pathLst>
                <a:path extrusionOk="0" h="810524" w="825825">
                  <a:moveTo>
                    <a:pt x="0" y="0"/>
                  </a:moveTo>
                  <a:lnTo>
                    <a:pt x="825825" y="0"/>
                  </a:lnTo>
                  <a:lnTo>
                    <a:pt x="825825" y="810524"/>
                  </a:lnTo>
                  <a:lnTo>
                    <a:pt x="0" y="810524"/>
                  </a:lnTo>
                  <a:close/>
                </a:path>
              </a:pathLst>
            </a:custGeom>
            <a:solidFill>
              <a:srgbClr val="F8EAA0"/>
            </a:solidFill>
            <a:ln>
              <a:noFill/>
            </a:ln>
          </p:spPr>
        </p:sp>
        <p:sp>
          <p:nvSpPr>
            <p:cNvPr id="220" name="Google Shape;220;p3"/>
            <p:cNvSpPr txBox="1"/>
            <p:nvPr/>
          </p:nvSpPr>
          <p:spPr>
            <a:xfrm>
              <a:off x="0" y="-76200"/>
              <a:ext cx="812800" cy="889000"/>
            </a:xfrm>
            <a:prstGeom prst="rect">
              <a:avLst/>
            </a:prstGeom>
            <a:noFill/>
            <a:ln>
              <a:noFill/>
            </a:ln>
          </p:spPr>
          <p:txBody>
            <a:bodyPr anchorCtr="0" anchor="ctr" bIns="0" lIns="0" spcFirstLastPara="1" rIns="0" wrap="square" tIns="0">
              <a:noAutofit/>
            </a:bodyPr>
            <a:lstStyle/>
            <a:p>
              <a:pPr indent="0" lvl="0" marL="0" marR="0" rtl="0" algn="ctr">
                <a:lnSpc>
                  <a:spcPct val="140000"/>
                </a:lnSpc>
                <a:spcBef>
                  <a:spcPts val="0"/>
                </a:spcBef>
                <a:spcAft>
                  <a:spcPts val="0"/>
                </a:spcAft>
                <a:buNone/>
              </a:pPr>
              <a:r>
                <a:rPr b="0" i="0" lang="en-US" sz="4400" u="none" cap="none" strike="noStrike">
                  <a:solidFill>
                    <a:srgbClr val="000000"/>
                  </a:solidFill>
                  <a:latin typeface="Arial"/>
                  <a:ea typeface="Arial"/>
                  <a:cs typeface="Arial"/>
                  <a:sym typeface="Arial"/>
                </a:rPr>
                <a:t>4</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300"/>
                                        <p:tgtEl>
                                          <p:spTgt spid="206"/>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3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300"/>
                                        <p:tgtEl>
                                          <p:spTgt spid="213"/>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3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300"/>
                                        <p:tgtEl>
                                          <p:spTgt spid="216"/>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300"/>
                                        <p:tgtEl>
                                          <p:spTgt spid="217"/>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3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228" name="Shape 228"/>
        <p:cNvGrpSpPr/>
        <p:nvPr/>
      </p:nvGrpSpPr>
      <p:grpSpPr>
        <a:xfrm>
          <a:off x="0" y="0"/>
          <a:ext cx="0" cy="0"/>
          <a:chOff x="0" y="0"/>
          <a:chExt cx="0" cy="0"/>
        </a:xfrm>
      </p:grpSpPr>
      <p:cxnSp>
        <p:nvCxnSpPr>
          <p:cNvPr id="229" name="Google Shape;229;p4"/>
          <p:cNvCxnSpPr/>
          <p:nvPr/>
        </p:nvCxnSpPr>
        <p:spPr>
          <a:xfrm rot="-5400000">
            <a:off x="1792016" y="5136757"/>
            <a:ext cx="10257527" cy="0"/>
          </a:xfrm>
          <a:prstGeom prst="straightConnector1">
            <a:avLst/>
          </a:prstGeom>
          <a:noFill/>
          <a:ln cap="rnd" cmpd="sng" w="28575">
            <a:solidFill>
              <a:srgbClr val="2B4B82"/>
            </a:solidFill>
            <a:prstDash val="solid"/>
            <a:round/>
            <a:headEnd len="sm" w="sm" type="none"/>
            <a:tailEnd len="sm" w="sm" type="none"/>
          </a:ln>
        </p:spPr>
      </p:cxnSp>
      <p:pic>
        <p:nvPicPr>
          <p:cNvPr id="230" name="Google Shape;230;p4"/>
          <p:cNvPicPr preferRelativeResize="0"/>
          <p:nvPr/>
        </p:nvPicPr>
        <p:blipFill rotWithShape="1">
          <a:blip r:embed="rId3">
            <a:alphaModFix/>
          </a:blip>
          <a:srcRect b="12015" l="21360" r="22447" t="11721"/>
          <a:stretch/>
        </p:blipFill>
        <p:spPr>
          <a:xfrm>
            <a:off x="8847043" y="1692542"/>
            <a:ext cx="3578551" cy="3339981"/>
          </a:xfrm>
          <a:prstGeom prst="rect">
            <a:avLst/>
          </a:prstGeom>
          <a:noFill/>
          <a:ln>
            <a:noFill/>
          </a:ln>
        </p:spPr>
      </p:pic>
      <p:pic>
        <p:nvPicPr>
          <p:cNvPr id="231" name="Google Shape;231;p4"/>
          <p:cNvPicPr preferRelativeResize="0"/>
          <p:nvPr/>
        </p:nvPicPr>
        <p:blipFill rotWithShape="1">
          <a:blip r:embed="rId4">
            <a:alphaModFix/>
          </a:blip>
          <a:srcRect b="0" l="0" r="0" t="0"/>
          <a:stretch/>
        </p:blipFill>
        <p:spPr>
          <a:xfrm>
            <a:off x="13340751" y="1692542"/>
            <a:ext cx="3094038" cy="3094038"/>
          </a:xfrm>
          <a:prstGeom prst="rect">
            <a:avLst/>
          </a:prstGeom>
          <a:noFill/>
          <a:ln>
            <a:noFill/>
          </a:ln>
        </p:spPr>
      </p:pic>
      <p:pic>
        <p:nvPicPr>
          <p:cNvPr id="232" name="Google Shape;232;p4"/>
          <p:cNvPicPr preferRelativeResize="0"/>
          <p:nvPr/>
        </p:nvPicPr>
        <p:blipFill rotWithShape="1">
          <a:blip r:embed="rId5">
            <a:alphaModFix/>
          </a:blip>
          <a:srcRect b="0" l="0" r="0" t="0"/>
          <a:stretch/>
        </p:blipFill>
        <p:spPr>
          <a:xfrm>
            <a:off x="9201780" y="6032954"/>
            <a:ext cx="2351393" cy="2576593"/>
          </a:xfrm>
          <a:prstGeom prst="rect">
            <a:avLst/>
          </a:prstGeom>
          <a:noFill/>
          <a:ln>
            <a:noFill/>
          </a:ln>
        </p:spPr>
      </p:pic>
      <p:pic>
        <p:nvPicPr>
          <p:cNvPr id="233" name="Google Shape;233;p4"/>
          <p:cNvPicPr preferRelativeResize="0"/>
          <p:nvPr/>
        </p:nvPicPr>
        <p:blipFill rotWithShape="1">
          <a:blip r:embed="rId6">
            <a:alphaModFix/>
          </a:blip>
          <a:srcRect b="0" l="21823" r="21588" t="2269"/>
          <a:stretch/>
        </p:blipFill>
        <p:spPr>
          <a:xfrm>
            <a:off x="13372448" y="5432000"/>
            <a:ext cx="3679687" cy="3177548"/>
          </a:xfrm>
          <a:prstGeom prst="rect">
            <a:avLst/>
          </a:prstGeom>
          <a:noFill/>
          <a:ln>
            <a:noFill/>
          </a:ln>
        </p:spPr>
      </p:pic>
      <p:grpSp>
        <p:nvGrpSpPr>
          <p:cNvPr id="234" name="Google Shape;234;p4"/>
          <p:cNvGrpSpPr/>
          <p:nvPr/>
        </p:nvGrpSpPr>
        <p:grpSpPr>
          <a:xfrm>
            <a:off x="1028700" y="4409885"/>
            <a:ext cx="4880374" cy="1531523"/>
            <a:chOff x="0" y="85725"/>
            <a:chExt cx="6507166" cy="2042031"/>
          </a:xfrm>
        </p:grpSpPr>
        <p:sp>
          <p:nvSpPr>
            <p:cNvPr id="235" name="Google Shape;235;p4"/>
            <p:cNvSpPr txBox="1"/>
            <p:nvPr/>
          </p:nvSpPr>
          <p:spPr>
            <a:xfrm>
              <a:off x="0" y="85725"/>
              <a:ext cx="6507166" cy="1207135"/>
            </a:xfrm>
            <a:prstGeom prst="rect">
              <a:avLst/>
            </a:prstGeom>
            <a:noFill/>
            <a:ln>
              <a:noFill/>
            </a:ln>
          </p:spPr>
          <p:txBody>
            <a:bodyPr anchorCtr="0" anchor="t" bIns="0" lIns="0" spcFirstLastPara="1" rIns="0" wrap="square" tIns="0">
              <a:spAutoFit/>
            </a:bodyPr>
            <a:lstStyle/>
            <a:p>
              <a:pPr indent="0" lvl="0" marL="0" marR="0" rtl="0" algn="l">
                <a:lnSpc>
                  <a:spcPct val="105000"/>
                </a:lnSpc>
                <a:spcBef>
                  <a:spcPts val="0"/>
                </a:spcBef>
                <a:spcAft>
                  <a:spcPts val="0"/>
                </a:spcAft>
                <a:buNone/>
              </a:pPr>
              <a:r>
                <a:rPr b="0" i="0" lang="en-US" sz="6399" u="none" cap="none" strike="noStrike">
                  <a:solidFill>
                    <a:srgbClr val="000000"/>
                  </a:solidFill>
                  <a:latin typeface="Arial"/>
                  <a:ea typeface="Arial"/>
                  <a:cs typeface="Arial"/>
                  <a:sym typeface="Arial"/>
                </a:rPr>
                <a:t>Key Skills</a:t>
              </a:r>
              <a:endParaRPr/>
            </a:p>
          </p:txBody>
        </p:sp>
        <p:sp>
          <p:nvSpPr>
            <p:cNvPr id="236" name="Google Shape;236;p4"/>
            <p:cNvSpPr txBox="1"/>
            <p:nvPr/>
          </p:nvSpPr>
          <p:spPr>
            <a:xfrm>
              <a:off x="0" y="1602611"/>
              <a:ext cx="6507166" cy="525145"/>
            </a:xfrm>
            <a:prstGeom prst="rect">
              <a:avLst/>
            </a:prstGeom>
            <a:noFill/>
            <a:ln>
              <a:noFill/>
            </a:ln>
          </p:spPr>
          <p:txBody>
            <a:bodyPr anchorCtr="0" anchor="t" bIns="0" lIns="0" spcFirstLastPara="1" rIns="0" wrap="square" tIns="0">
              <a:sp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244" name="Shape 244"/>
        <p:cNvGrpSpPr/>
        <p:nvPr/>
      </p:nvGrpSpPr>
      <p:grpSpPr>
        <a:xfrm>
          <a:off x="0" y="0"/>
          <a:ext cx="0" cy="0"/>
          <a:chOff x="0" y="0"/>
          <a:chExt cx="0" cy="0"/>
        </a:xfrm>
      </p:grpSpPr>
      <p:pic>
        <p:nvPicPr>
          <p:cNvPr id="245" name="Google Shape;245;p5"/>
          <p:cNvPicPr preferRelativeResize="0"/>
          <p:nvPr/>
        </p:nvPicPr>
        <p:blipFill rotWithShape="1">
          <a:blip r:embed="rId3">
            <a:alphaModFix/>
          </a:blip>
          <a:srcRect b="7805" l="11038" r="59628" t="66902"/>
          <a:stretch/>
        </p:blipFill>
        <p:spPr>
          <a:xfrm>
            <a:off x="3530958" y="1028700"/>
            <a:ext cx="11226085" cy="5444626"/>
          </a:xfrm>
          <a:prstGeom prst="rect">
            <a:avLst/>
          </a:prstGeom>
          <a:noFill/>
          <a:ln>
            <a:noFill/>
          </a:ln>
        </p:spPr>
      </p:pic>
      <p:pic>
        <p:nvPicPr>
          <p:cNvPr id="246" name="Google Shape;246;p5"/>
          <p:cNvPicPr preferRelativeResize="0"/>
          <p:nvPr/>
        </p:nvPicPr>
        <p:blipFill rotWithShape="1">
          <a:blip r:embed="rId4">
            <a:alphaModFix/>
          </a:blip>
          <a:srcRect b="36268" l="9848" r="80337" t="56603"/>
          <a:stretch/>
        </p:blipFill>
        <p:spPr>
          <a:xfrm>
            <a:off x="679984" y="7571826"/>
            <a:ext cx="4107966" cy="1678310"/>
          </a:xfrm>
          <a:prstGeom prst="rect">
            <a:avLst/>
          </a:prstGeom>
          <a:noFill/>
          <a:ln>
            <a:noFill/>
          </a:ln>
        </p:spPr>
      </p:pic>
      <p:pic>
        <p:nvPicPr>
          <p:cNvPr id="247" name="Google Shape;247;p5"/>
          <p:cNvPicPr preferRelativeResize="0"/>
          <p:nvPr/>
        </p:nvPicPr>
        <p:blipFill rotWithShape="1">
          <a:blip r:embed="rId5">
            <a:alphaModFix/>
          </a:blip>
          <a:srcRect b="43779" l="7552" r="79454" t="47287"/>
          <a:stretch/>
        </p:blipFill>
        <p:spPr>
          <a:xfrm>
            <a:off x="11594982" y="7358555"/>
            <a:ext cx="5443678" cy="2104852"/>
          </a:xfrm>
          <a:prstGeom prst="rect">
            <a:avLst/>
          </a:prstGeom>
          <a:noFill/>
          <a:ln>
            <a:noFill/>
          </a:ln>
        </p:spPr>
      </p:pic>
      <p:pic>
        <p:nvPicPr>
          <p:cNvPr id="248" name="Google Shape;248;p5"/>
          <p:cNvPicPr preferRelativeResize="0"/>
          <p:nvPr/>
        </p:nvPicPr>
        <p:blipFill rotWithShape="1">
          <a:blip r:embed="rId6">
            <a:alphaModFix/>
          </a:blip>
          <a:srcRect b="33569" l="7847" r="78719" t="58523"/>
          <a:stretch/>
        </p:blipFill>
        <p:spPr>
          <a:xfrm>
            <a:off x="5443769" y="7430439"/>
            <a:ext cx="5495394" cy="18196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256" name="Shape 256"/>
        <p:cNvGrpSpPr/>
        <p:nvPr/>
      </p:nvGrpSpPr>
      <p:grpSpPr>
        <a:xfrm>
          <a:off x="0" y="0"/>
          <a:ext cx="0" cy="0"/>
          <a:chOff x="0" y="0"/>
          <a:chExt cx="0" cy="0"/>
        </a:xfrm>
      </p:grpSpPr>
      <p:pic>
        <p:nvPicPr>
          <p:cNvPr id="257" name="Google Shape;257;p6"/>
          <p:cNvPicPr preferRelativeResize="0"/>
          <p:nvPr/>
        </p:nvPicPr>
        <p:blipFill rotWithShape="1">
          <a:blip r:embed="rId3">
            <a:alphaModFix/>
          </a:blip>
          <a:srcRect b="6896" l="3043" r="7472" t="9473"/>
          <a:stretch/>
        </p:blipFill>
        <p:spPr>
          <a:xfrm>
            <a:off x="388117" y="540407"/>
            <a:ext cx="17511765" cy="92061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7"/>
          <p:cNvSpPr/>
          <p:nvPr/>
        </p:nvSpPr>
        <p:spPr>
          <a:xfrm>
            <a:off x="1028700" y="1028700"/>
            <a:ext cx="16230600" cy="8229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txBox="1"/>
          <p:nvPr/>
        </p:nvSpPr>
        <p:spPr>
          <a:xfrm>
            <a:off x="1674974" y="4658108"/>
            <a:ext cx="14938052" cy="970784"/>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b="0" i="0" lang="en-US" sz="6399" u="none" cap="none" strike="noStrike">
                <a:solidFill>
                  <a:srgbClr val="242423"/>
                </a:solidFill>
                <a:latin typeface="Heebo"/>
                <a:ea typeface="Heebo"/>
                <a:cs typeface="Heebo"/>
                <a:sym typeface="Heebo"/>
              </a:rPr>
              <a:t>Data Set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8"/>
          <p:cNvPicPr preferRelativeResize="0"/>
          <p:nvPr/>
        </p:nvPicPr>
        <p:blipFill rotWithShape="1">
          <a:blip r:embed="rId3">
            <a:alphaModFix/>
          </a:blip>
          <a:srcRect b="37802" l="6077" r="43777" t="33933"/>
          <a:stretch/>
        </p:blipFill>
        <p:spPr>
          <a:xfrm>
            <a:off x="2001266" y="3471535"/>
            <a:ext cx="14285468" cy="4529012"/>
          </a:xfrm>
          <a:prstGeom prst="rect">
            <a:avLst/>
          </a:prstGeom>
          <a:noFill/>
          <a:ln>
            <a:noFill/>
          </a:ln>
        </p:spPr>
      </p:pic>
      <p:sp>
        <p:nvSpPr>
          <p:cNvPr id="277" name="Google Shape;277;p8"/>
          <p:cNvSpPr txBox="1"/>
          <p:nvPr/>
        </p:nvSpPr>
        <p:spPr>
          <a:xfrm>
            <a:off x="1028700" y="1114425"/>
            <a:ext cx="16135350" cy="883920"/>
          </a:xfrm>
          <a:prstGeom prst="rect">
            <a:avLst/>
          </a:prstGeom>
          <a:noFill/>
          <a:ln>
            <a:noFill/>
          </a:ln>
        </p:spPr>
        <p:txBody>
          <a:bodyPr anchorCtr="0" anchor="t" bIns="0" lIns="0" spcFirstLastPara="1" rIns="0" wrap="square" tIns="0">
            <a:spAutoFit/>
          </a:bodyPr>
          <a:lstStyle/>
          <a:p>
            <a:pPr indent="0" lvl="0" marL="0" marR="0" rtl="0" algn="ctr">
              <a:lnSpc>
                <a:spcPct val="105000"/>
              </a:lnSpc>
              <a:spcBef>
                <a:spcPts val="0"/>
              </a:spcBef>
              <a:spcAft>
                <a:spcPts val="0"/>
              </a:spcAft>
              <a:buNone/>
            </a:pPr>
            <a:r>
              <a:rPr b="0" i="0" lang="en-US" sz="6399" u="none" cap="none" strike="noStrike">
                <a:solidFill>
                  <a:srgbClr val="000000"/>
                </a:solidFill>
                <a:latin typeface="Arial"/>
                <a:ea typeface="Arial"/>
                <a:cs typeface="Arial"/>
                <a:sym typeface="Arial"/>
              </a:rPr>
              <a:t>Text to Columns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9"/>
          <p:cNvPicPr preferRelativeResize="0"/>
          <p:nvPr/>
        </p:nvPicPr>
        <p:blipFill rotWithShape="1">
          <a:blip r:embed="rId3">
            <a:alphaModFix/>
          </a:blip>
          <a:srcRect b="29642" l="55199" r="2218" t="35834"/>
          <a:stretch/>
        </p:blipFill>
        <p:spPr>
          <a:xfrm>
            <a:off x="1309996" y="2432451"/>
            <a:ext cx="14967465" cy="6825849"/>
          </a:xfrm>
          <a:prstGeom prst="rect">
            <a:avLst/>
          </a:prstGeom>
          <a:noFill/>
          <a:ln>
            <a:noFill/>
          </a:ln>
        </p:spPr>
      </p:pic>
      <p:sp>
        <p:nvSpPr>
          <p:cNvPr id="287" name="Google Shape;287;p9"/>
          <p:cNvSpPr txBox="1"/>
          <p:nvPr/>
        </p:nvSpPr>
        <p:spPr>
          <a:xfrm>
            <a:off x="1028700" y="1114425"/>
            <a:ext cx="16135350" cy="883920"/>
          </a:xfrm>
          <a:prstGeom prst="rect">
            <a:avLst/>
          </a:prstGeom>
          <a:noFill/>
          <a:ln>
            <a:noFill/>
          </a:ln>
        </p:spPr>
        <p:txBody>
          <a:bodyPr anchorCtr="0" anchor="t" bIns="0" lIns="0" spcFirstLastPara="1" rIns="0" wrap="square" tIns="0">
            <a:spAutoFit/>
          </a:bodyPr>
          <a:lstStyle/>
          <a:p>
            <a:pPr indent="0" lvl="0" marL="0" marR="0" rtl="0" algn="ctr">
              <a:lnSpc>
                <a:spcPct val="105000"/>
              </a:lnSpc>
              <a:spcBef>
                <a:spcPts val="0"/>
              </a:spcBef>
              <a:spcAft>
                <a:spcPts val="0"/>
              </a:spcAft>
              <a:buNone/>
            </a:pPr>
            <a:r>
              <a:rPr b="0" i="0" lang="en-US" sz="6399" u="none" cap="none" strike="noStrike">
                <a:solidFill>
                  <a:srgbClr val="000000"/>
                </a:solidFill>
                <a:latin typeface="Arial"/>
                <a:ea typeface="Arial"/>
                <a:cs typeface="Arial"/>
                <a:sym typeface="Arial"/>
              </a:rPr>
              <a:t>V-lookup</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